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  <p:sldMasterId id="2147483673" r:id="rId3"/>
  </p:sldMasterIdLst>
  <p:notesMasterIdLst>
    <p:notesMasterId r:id="rId51"/>
  </p:notesMasterIdLst>
  <p:sldIdLst>
    <p:sldId id="256" r:id="rId4"/>
    <p:sldId id="257" r:id="rId5"/>
    <p:sldId id="296" r:id="rId6"/>
    <p:sldId id="289" r:id="rId7"/>
    <p:sldId id="290" r:id="rId8"/>
    <p:sldId id="306" r:id="rId9"/>
    <p:sldId id="307" r:id="rId10"/>
    <p:sldId id="297" r:id="rId11"/>
    <p:sldId id="259" r:id="rId12"/>
    <p:sldId id="286" r:id="rId13"/>
    <p:sldId id="278" r:id="rId14"/>
    <p:sldId id="298" r:id="rId15"/>
    <p:sldId id="277" r:id="rId16"/>
    <p:sldId id="276" r:id="rId17"/>
    <p:sldId id="265" r:id="rId18"/>
    <p:sldId id="279" r:id="rId19"/>
    <p:sldId id="299" r:id="rId20"/>
    <p:sldId id="268" r:id="rId21"/>
    <p:sldId id="285" r:id="rId22"/>
    <p:sldId id="303" r:id="rId23"/>
    <p:sldId id="295" r:id="rId24"/>
    <p:sldId id="301" r:id="rId25"/>
    <p:sldId id="292" r:id="rId26"/>
    <p:sldId id="287" r:id="rId27"/>
    <p:sldId id="288" r:id="rId28"/>
    <p:sldId id="275" r:id="rId29"/>
    <p:sldId id="280" r:id="rId30"/>
    <p:sldId id="300" r:id="rId31"/>
    <p:sldId id="261" r:id="rId32"/>
    <p:sldId id="267" r:id="rId33"/>
    <p:sldId id="304" r:id="rId34"/>
    <p:sldId id="302" r:id="rId35"/>
    <p:sldId id="266" r:id="rId36"/>
    <p:sldId id="293" r:id="rId37"/>
    <p:sldId id="274" r:id="rId38"/>
    <p:sldId id="269" r:id="rId39"/>
    <p:sldId id="264" r:id="rId40"/>
    <p:sldId id="305" r:id="rId41"/>
    <p:sldId id="263" r:id="rId42"/>
    <p:sldId id="291" r:id="rId43"/>
    <p:sldId id="270" r:id="rId44"/>
    <p:sldId id="262" r:id="rId45"/>
    <p:sldId id="281" r:id="rId46"/>
    <p:sldId id="282" r:id="rId47"/>
    <p:sldId id="283" r:id="rId48"/>
    <p:sldId id="284" r:id="rId49"/>
    <p:sldId id="260" r:id="rId50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EEC3C"/>
    <a:srgbClr val="0066FF"/>
    <a:srgbClr val="FDFD9D"/>
    <a:srgbClr val="990099"/>
    <a:srgbClr val="00AACC"/>
    <a:srgbClr val="E50D79"/>
    <a:srgbClr val="CC0099"/>
    <a:srgbClr val="E2109C"/>
    <a:srgbClr val="FE9202"/>
    <a:srgbClr val="0070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98" autoAdjust="0"/>
    <p:restoredTop sz="88889" autoAdjust="0"/>
  </p:normalViewPr>
  <p:slideViewPr>
    <p:cSldViewPr>
      <p:cViewPr varScale="1">
        <p:scale>
          <a:sx n="134" d="100"/>
          <a:sy n="134" d="100"/>
        </p:scale>
        <p:origin x="378" y="9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282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slide" Target="slides/slide38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8" Type="http://schemas.openxmlformats.org/officeDocument/2006/relationships/slide" Target="slides/slide5.xml"/><Relationship Id="rId51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D18E60-4300-4729-A0D7-6AB984C3922D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533E96-F078-4B3D-A8F4-F1AF21EBC3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3001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533E96-F078-4B3D-A8F4-F1AF21EBC35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4993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Class definition will have a function for creating the objects (more later) , and also separate functions for each on, off</a:t>
            </a:r>
          </a:p>
          <a:p>
            <a:r>
              <a:rPr lang="en-US" dirty="0"/>
              <a:t>On and Off do not make a compelling case but were working up to that.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533E96-F078-4B3D-A8F4-F1AF21EBC35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3626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Picture hardly changes.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533E96-F078-4B3D-A8F4-F1AF21EBC35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5174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schemeClr val="bg1"/>
                </a:solidFill>
              </a:rPr>
              <a:t>This is about using the class …. Not writing the class definition. (We will cover that later)</a:t>
            </a:r>
          </a:p>
          <a:p>
            <a:r>
              <a:rPr lang="en-US" sz="1200" dirty="0">
                <a:solidFill>
                  <a:schemeClr val="bg1"/>
                </a:solidFill>
              </a:rPr>
              <a:t>Note the definition is written as "LED2 myLed1 = LED2(13);“</a:t>
            </a:r>
          </a:p>
          <a:p>
            <a:r>
              <a:rPr lang="en-US" sz="1200" dirty="0">
                <a:solidFill>
                  <a:schemeClr val="bg1"/>
                </a:solidFill>
              </a:rPr>
              <a:t>This makes it easier to see the relationship with definition of a normal variable like "int pin = 13;" that the audience are familiar with.</a:t>
            </a:r>
          </a:p>
          <a:p>
            <a:r>
              <a:rPr lang="en-US" sz="1200" dirty="0">
                <a:solidFill>
                  <a:schemeClr val="bg1"/>
                </a:solidFill>
              </a:rPr>
              <a:t>Here is where it is useful to think of LED2 as a type (mentioned in (2) above.) </a:t>
            </a:r>
          </a:p>
          <a:p>
            <a:r>
              <a:rPr lang="en-US" sz="1200" dirty="0">
                <a:solidFill>
                  <a:schemeClr val="bg1"/>
                </a:solidFill>
              </a:rPr>
              <a:t>"LED2 myLed1(13);" does the same thing (generates the same code) but the assignment is not explicitly shown.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533E96-F078-4B3D-A8F4-F1AF21EBC35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9352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Key point – every time we call the constructor a ‘new’ object is created and all of the internal class variables for one object are separate from any other object of same class. </a:t>
            </a:r>
          </a:p>
          <a:p>
            <a:r>
              <a:rPr lang="en-US" dirty="0"/>
              <a:t>Explain my naming convention – private variables inside the class have the leading underscore. In this case it is trivial … but sometimes we might do validity checking before saving it.</a:t>
            </a:r>
          </a:p>
          <a:p>
            <a:r>
              <a:rPr lang="en-US" dirty="0"/>
              <a:t>I hope people are underwhelmed with this … the constructor is setting some internal values and the pinMode. We are not actually setting the output (yet).</a:t>
            </a:r>
          </a:p>
          <a:p>
            <a:r>
              <a:rPr lang="en-US" sz="1200" dirty="0">
                <a:solidFill>
                  <a:schemeClr val="bg1"/>
                </a:solidFill>
              </a:rPr>
              <a:t>Note the definition is written as "LED2 myLed1 = LED2(13);“</a:t>
            </a:r>
          </a:p>
          <a:p>
            <a:r>
              <a:rPr lang="en-US" sz="1200" dirty="0">
                <a:solidFill>
                  <a:schemeClr val="bg1"/>
                </a:solidFill>
              </a:rPr>
              <a:t>This makes it easier to see the relationship with definition of a normal variable like "int pin = 13;" that the audience are familiar with.</a:t>
            </a:r>
          </a:p>
          <a:p>
            <a:r>
              <a:rPr lang="en-US" sz="1200" dirty="0">
                <a:solidFill>
                  <a:schemeClr val="bg1"/>
                </a:solidFill>
              </a:rPr>
              <a:t>Here is where it is useful to think of LED2 as a type (mentioned in (2) above.) </a:t>
            </a:r>
          </a:p>
          <a:p>
            <a:r>
              <a:rPr lang="en-US" sz="1200" dirty="0">
                <a:solidFill>
                  <a:schemeClr val="bg1"/>
                </a:solidFill>
              </a:rPr>
              <a:t>"LED2 myLed1(13);" does the same thing (generates the same code) but the assignment is not explicitly shown. </a:t>
            </a:r>
          </a:p>
          <a:p>
            <a:r>
              <a:rPr lang="en-US" sz="1200" dirty="0">
                <a:solidFill>
                  <a:schemeClr val="bg1"/>
                </a:solidFill>
              </a:rPr>
              <a:t>The double colon is called the ‘scope resolution’ operator. Here it is saying the function Led2(byte pin) is within the scope of the class Led2.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533E96-F078-4B3D-A8F4-F1AF21EBC35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2552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hope people are underwhelmed with this … the on property is setting internal values but not actually doing anything to the LED output.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533E96-F078-4B3D-A8F4-F1AF21EBC35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8983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E6A34525-BC6F-4365-82B7-767939DA720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BC48C6F-0679-4F34-9BAB-2E9C6BC5AE65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8194" name="Rectangle 2">
            <a:extLst>
              <a:ext uri="{FF2B5EF4-FFF2-40B4-BE49-F238E27FC236}">
                <a16:creationId xmlns:a16="http://schemas.microsoft.com/office/drawing/2014/main" id="{3F16077D-EBCC-4E0D-B42A-2D55AB9C770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5" name="Rectangle 3">
            <a:extLst>
              <a:ext uri="{FF2B5EF4-FFF2-40B4-BE49-F238E27FC236}">
                <a16:creationId xmlns:a16="http://schemas.microsoft.com/office/drawing/2014/main" id="{8BC3555A-CF02-4F7B-84B1-3E6D5063669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lnSpc>
                <a:spcPct val="80000"/>
              </a:lnSpc>
            </a:pPr>
            <a:r>
              <a:rPr lang="en-US" altLang="en-US" sz="1000" b="1" dirty="0"/>
              <a:t>Using this PowerPoint break timer</a:t>
            </a:r>
          </a:p>
          <a:p>
            <a:pPr marL="228600" indent="-228600">
              <a:lnSpc>
                <a:spcPct val="80000"/>
              </a:lnSpc>
            </a:pPr>
            <a:endParaRPr lang="en-US" altLang="en-US" sz="1000" b="1" dirty="0"/>
          </a:p>
          <a:p>
            <a:pPr marL="228600" indent="-228600">
              <a:lnSpc>
                <a:spcPct val="80000"/>
              </a:lnSpc>
            </a:pPr>
            <a:r>
              <a:rPr lang="en-US" altLang="en-US" sz="1000" dirty="0"/>
              <a:t>This PowerPoint slide uses images, custom animation, and timing to provide a countdown timer that you can use in any presentation. When you open the template, you’ll notice that the timer is set at 00:00. However, when you start the slide show, the timer will start at the correct time and count down by 1-minute intervals until it gets to 1 minute. At that point, it will count down in two 30-seconds intervals to 00:00.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simplicity and to fit the page some lines have been snipped out.</a:t>
            </a:r>
          </a:p>
          <a:p>
            <a:r>
              <a:rPr lang="en-US" dirty="0"/>
              <a:t>For the complete solution go to the GitHub page.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533E96-F078-4B3D-A8F4-F1AF21EBC35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8176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public functions are what the outside world (</a:t>
            </a:r>
            <a:r>
              <a:rPr lang="en-US" dirty="0" err="1"/>
              <a:t>ie</a:t>
            </a:r>
            <a:r>
              <a:rPr lang="en-US" dirty="0"/>
              <a:t> your main program) sees.</a:t>
            </a:r>
          </a:p>
          <a:p>
            <a:r>
              <a:rPr lang="en-US" dirty="0"/>
              <a:t>All of the internal code is hidden complexity.</a:t>
            </a:r>
          </a:p>
          <a:p>
            <a:r>
              <a:rPr lang="en-US" dirty="0"/>
              <a:t>Most of the methods (or functions if you prefer) just get or set internal variables. In quick and get out.</a:t>
            </a:r>
          </a:p>
          <a:p>
            <a:r>
              <a:rPr lang="en-US" dirty="0"/>
              <a:t>The update method reads and acts on the internal variables … typically it is doing most of the work.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533E96-F078-4B3D-A8F4-F1AF21EBC35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7357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533E96-F078-4B3D-A8F4-F1AF21EBC35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6299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533E96-F078-4B3D-A8F4-F1AF21EBC35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0442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Introduce Self!</a:t>
            </a:r>
          </a:p>
          <a:p>
            <a:r>
              <a:rPr lang="en-US" dirty="0"/>
              <a:t>Classes are a fundamental part of Object Oriented Programming.</a:t>
            </a:r>
          </a:p>
          <a:p>
            <a:r>
              <a:rPr lang="en-US" dirty="0"/>
              <a:t>Over the course of this talk we will be building on some concepts introduced previously.</a:t>
            </a:r>
          </a:p>
          <a:p>
            <a:r>
              <a:rPr lang="en-US" dirty="0"/>
              <a:t>There will be some learning of course .. But the main objective here is to inspire you to with your Arduino Programming.</a:t>
            </a:r>
          </a:p>
          <a:p>
            <a:r>
              <a:rPr lang="en-US" dirty="0"/>
              <a:t>Review Agenda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533E96-F078-4B3D-A8F4-F1AF21EBC35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89587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E6A34525-BC6F-4365-82B7-767939DA720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BC48C6F-0679-4F34-9BAB-2E9C6BC5AE65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8194" name="Rectangle 2">
            <a:extLst>
              <a:ext uri="{FF2B5EF4-FFF2-40B4-BE49-F238E27FC236}">
                <a16:creationId xmlns:a16="http://schemas.microsoft.com/office/drawing/2014/main" id="{3F16077D-EBCC-4E0D-B42A-2D55AB9C770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5" name="Rectangle 3">
            <a:extLst>
              <a:ext uri="{FF2B5EF4-FFF2-40B4-BE49-F238E27FC236}">
                <a16:creationId xmlns:a16="http://schemas.microsoft.com/office/drawing/2014/main" id="{8BC3555A-CF02-4F7B-84B1-3E6D5063669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lnSpc>
                <a:spcPct val="80000"/>
              </a:lnSpc>
            </a:pPr>
            <a:r>
              <a:rPr lang="en-US" altLang="en-US" sz="1000" b="1" dirty="0"/>
              <a:t>Using this PowerPoint break timer</a:t>
            </a:r>
          </a:p>
          <a:p>
            <a:pPr marL="228600" indent="-228600">
              <a:lnSpc>
                <a:spcPct val="80000"/>
              </a:lnSpc>
            </a:pPr>
            <a:endParaRPr lang="en-US" altLang="en-US" sz="1000" b="1" dirty="0"/>
          </a:p>
          <a:p>
            <a:pPr marL="228600" indent="-228600">
              <a:lnSpc>
                <a:spcPct val="80000"/>
              </a:lnSpc>
            </a:pPr>
            <a:r>
              <a:rPr lang="en-US" altLang="en-US" sz="1000" dirty="0"/>
              <a:t>This PowerPoint slide uses images, custom animation, and timing to provide a countdown timer that you can use in any presentation. When you open the template, you’ll notice that the timer is set at 00:00. However, when you start the slide show, the timer will start at the correct time and count down by 1-minute intervals until it gets to 1 minute. At that point, it will count down in two 30-seconds intervals to 00:00.</a:t>
            </a:r>
          </a:p>
          <a:p>
            <a:pPr marL="228600" indent="-228600">
              <a:lnSpc>
                <a:spcPct val="80000"/>
              </a:lnSpc>
            </a:pPr>
            <a:endParaRPr lang="en-US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56805475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533E96-F078-4B3D-A8F4-F1AF21EBC357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84144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Share screen show code … load code   wink over to second camera describe what people are seeing.</a:t>
            </a:r>
          </a:p>
          <a:p>
            <a:r>
              <a:rPr lang="en-US" dirty="0"/>
              <a:t>Change timing and show effect. Pause for discussion.</a:t>
            </a:r>
          </a:p>
          <a:p>
            <a:r>
              <a:rPr lang="en-US" dirty="0"/>
              <a:t>Look into class code – discuss how it works.</a:t>
            </a:r>
          </a:p>
          <a:p>
            <a:r>
              <a:rPr lang="en-US" dirty="0"/>
              <a:t>Move to </a:t>
            </a:r>
            <a:r>
              <a:rPr lang="en-US"/>
              <a:t>next example.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533E96-F078-4B3D-A8F4-F1AF21EBC357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22315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533E96-F078-4B3D-A8F4-F1AF21EBC357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39159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350B06-B074-48FC-8CFD-53D2CD8FB95F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61287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533E96-F078-4B3D-A8F4-F1AF21EBC357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88782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533E96-F078-4B3D-A8F4-F1AF21EBC357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68320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350B06-B074-48FC-8CFD-53D2CD8FB95F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5968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people that this can be about modelling on railways. </a:t>
            </a:r>
          </a:p>
          <a:p>
            <a:r>
              <a:rPr lang="en-US" dirty="0"/>
              <a:t>It is not just deep in the weeds Arduino programming.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533E96-F078-4B3D-A8F4-F1AF21EBC35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7250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User interface – 5 buttons .. One speed control potentiometer one LCD screen (6 data regions) showing 6 different status items, and 3 LED’s for when turntable bridge is in a specific position.</a:t>
            </a:r>
          </a:p>
          <a:p>
            <a:r>
              <a:rPr lang="en-US" dirty="0"/>
              <a:t>Other Inputs – 3 HALL effect sensors on outside of turntable well … detect micro magnets attached to bridge as it rotates.</a:t>
            </a:r>
          </a:p>
          <a:p>
            <a:r>
              <a:rPr lang="en-US" dirty="0"/>
              <a:t>Other outputs – DC motor control direction and speed control.</a:t>
            </a:r>
          </a:p>
          <a:p>
            <a:r>
              <a:rPr lang="en-US" dirty="0"/>
              <a:t>Logic – depending on button press move in the correct direction until hall effect sensor is detected.</a:t>
            </a:r>
          </a:p>
          <a:p>
            <a:r>
              <a:rPr lang="en-US" dirty="0"/>
              <a:t>All controlled by one Arduino NANO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533E96-F078-4B3D-A8F4-F1AF21EBC35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6387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Fundamentals to build on</a:t>
            </a:r>
          </a:p>
          <a:p>
            <a:r>
              <a:rPr lang="en-US" dirty="0"/>
              <a:t>When we talk about a variable Type … know what that is referring to.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533E96-F078-4B3D-A8F4-F1AF21EBC35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261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Structures are commonly used to handle related data as though it were a single item.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Not restricted to just two strings as shown .. Could be int, float etc. One structure could have many different component parts</a:t>
            </a:r>
          </a:p>
          <a:p>
            <a:r>
              <a:rPr lang="en-US" dirty="0"/>
              <a:t>Next page talks about Chris Sharp’s presentations over the past few MERG sessions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533E96-F078-4B3D-A8F4-F1AF21EBC35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4503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recall Chris using color coding to show at a high level how blocks of code were moved around.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533E96-F078-4B3D-A8F4-F1AF21EBC35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9902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Using a class means you interact with it according to the authors wishes only.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533E96-F078-4B3D-A8F4-F1AF21EBC35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9581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class is called LED2 because it was my second go at it. </a:t>
            </a:r>
          </a:p>
          <a:p>
            <a:r>
              <a:rPr lang="en-US" dirty="0"/>
              <a:t>Do not be confused by the objects … they could be called anything we like … myLed1 .. myLed2 … myLed3 are just arbitrary names.</a:t>
            </a:r>
          </a:p>
          <a:p>
            <a:r>
              <a:rPr lang="en-US" dirty="0"/>
              <a:t>The ‘speech bubbles’ are just reminders for me to say something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533E96-F078-4B3D-A8F4-F1AF21EBC35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9927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1670" y="376237"/>
            <a:ext cx="6260905" cy="1737398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l">
              <a:defRPr sz="3600">
                <a:solidFill>
                  <a:srgbClr val="002060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1670" y="3182570"/>
            <a:ext cx="6260905" cy="654741"/>
          </a:xfrm>
        </p:spPr>
        <p:txBody>
          <a:bodyPr>
            <a:normAutofit/>
          </a:bodyPr>
          <a:lstStyle>
            <a:lvl1pPr marL="0" indent="0" algn="l">
              <a:buNone/>
              <a:defRPr sz="2800" b="0" i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12/1/2021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8751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12/1/2021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607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12/1/2021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6657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12/1/2021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E:\websites\free-power-point-templates\2012\logos.png">
            <a:extLst>
              <a:ext uri="{FF2B5EF4-FFF2-40B4-BE49-F238E27FC236}">
                <a16:creationId xmlns:a16="http://schemas.microsoft.com/office/drawing/2014/main" id="{08B89D22-1D6E-450B-881F-4D2A4C527F7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08475" y="2326213"/>
            <a:ext cx="1463784" cy="5269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36099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506EAB-8D0A-4189-89DD-A98756097E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15AE448-2B7D-4FEB-9D23-D95428BB9A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A37A9F-68CC-4107-9A9E-5F1ED41C5D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55ABE2-8E43-4993-B8AB-23ADC6441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E9F1A0-7161-4E0B-9855-90456EE61E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F958EDE-106E-4D44-85F1-33F66685D62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4887609"/>
      </p:ext>
    </p:extLst>
  </p:cSld>
  <p:clrMapOvr>
    <a:masterClrMapping/>
  </p:clrMapOvr>
  <p:transition advClick="0" advTm="30100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4608B-05C0-4968-8136-C6CBDD924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5C67FB-E06B-4BC4-B824-B1B998A7C5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E8E397-77BD-4070-A880-2400E35317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A996FF-595F-4A7F-B61A-7368E4A89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D99D1D-11D5-4BB6-9741-F8B5E2A2B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3C80D45-7CD6-42FE-8672-69A149E17AC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61468703"/>
      </p:ext>
    </p:extLst>
  </p:cSld>
  <p:clrMapOvr>
    <a:masterClrMapping/>
  </p:clrMapOvr>
  <p:transition advClick="0" advTm="30100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8A5034-517B-4296-A672-04B17C6167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B3E385-2E85-486E-BFB8-A1F3CDB084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/>
            </a:lvl1pPr>
            <a:lvl2pPr marL="342900" indent="0">
              <a:buNone/>
              <a:defRPr sz="1500"/>
            </a:lvl2pPr>
            <a:lvl3pPr marL="685800" indent="0">
              <a:buNone/>
              <a:defRPr sz="135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F53921-0270-4B39-B2B6-B24ACDDB7E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279E9A-851D-4F65-A1B1-F574FCFE10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8B6194-4650-43D8-9E8B-62E343317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C01A84A-BFD2-4AE6-8836-B08245832EF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98594715"/>
      </p:ext>
    </p:extLst>
  </p:cSld>
  <p:clrMapOvr>
    <a:masterClrMapping/>
  </p:clrMapOvr>
  <p:transition advClick="0" advTm="30100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8A89F-4D8B-42D8-B8CE-D37E7AE7D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13F14C-4062-48F8-AACE-CBDB217F16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0FE7EC-2605-4CF4-812B-9FB8C5A775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0AECDB-1489-49E5-B7D9-533AF3AAFB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EE5B59-724A-4B12-81D6-1550FF596F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35D79F-B4F8-48A8-A350-C68F28319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519C239-1119-4FEC-9B19-6D282370C1E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51248296"/>
      </p:ext>
    </p:extLst>
  </p:cSld>
  <p:clrMapOvr>
    <a:masterClrMapping/>
  </p:clrMapOvr>
  <p:transition advClick="0" advTm="30100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72BB82-21DB-4E22-A0E1-78AE366E8A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5A26BE-1FDF-49F5-996F-C951DD580E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9" y="1260872"/>
            <a:ext cx="3868737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D23458-EE9F-4304-88C2-E81D06E923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9" y="1878806"/>
            <a:ext cx="3868737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08D46BB-B32E-4279-BD56-DA3EB093CE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788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59AF1C0-91EA-42BC-B4FB-4A38DF8E38C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788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79D3FEC-ACAD-4335-8E6B-1FF271BDE7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E7577F8-A501-4F03-89ED-C12001A190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BCAF73-A90C-45FC-B3C5-C38226F741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54B9642-EC7A-4297-808C-16FF9C756CF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14249769"/>
      </p:ext>
    </p:extLst>
  </p:cSld>
  <p:clrMapOvr>
    <a:masterClrMapping/>
  </p:clrMapOvr>
  <p:transition advClick="0" advTm="30100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AF5E6-AD58-462C-8DDC-892D08A16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78D1916-1318-4ABD-8614-C002C88203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248AC7-FFC5-46ED-9AAB-A12709937C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304F55-C91D-4DAE-89E0-3774FC81F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6FFC1E6-1036-4B06-BAD7-05C06523DA1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52675102"/>
      </p:ext>
    </p:extLst>
  </p:cSld>
  <p:clrMapOvr>
    <a:masterClrMapping/>
  </p:clrMapOvr>
  <p:transition advClick="0" advTm="30100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84C7985-343A-423E-BE11-ABD5A9B4D1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319CDD4-7107-42D8-8D6E-E21A02C3EE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A022FE-002B-4663-A587-D8D29F44C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6A74D9F-BB10-4F8F-9BE7-8CF3F202844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23148858"/>
      </p:ext>
    </p:extLst>
  </p:cSld>
  <p:clrMapOvr>
    <a:masterClrMapping/>
  </p:clrMapOvr>
  <p:transition advClick="0" advTm="30100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0730" y="102393"/>
            <a:ext cx="8246070" cy="763524"/>
          </a:xfrm>
        </p:spPr>
        <p:txBody>
          <a:bodyPr>
            <a:normAutofit/>
          </a:bodyPr>
          <a:lstStyle>
            <a:lvl1pPr algn="l">
              <a:defRPr sz="3600" baseline="0">
                <a:solidFill>
                  <a:srgbClr val="00206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965" y="1350111"/>
            <a:ext cx="8246070" cy="3417152"/>
          </a:xfrm>
        </p:spPr>
        <p:txBody>
          <a:bodyPr/>
          <a:lstStyle>
            <a:lvl1pPr algn="l">
              <a:defRPr sz="2800">
                <a:solidFill>
                  <a:schemeClr val="tx1"/>
                </a:solidFill>
              </a:defRPr>
            </a:lvl1pPr>
            <a:lvl2pPr algn="l">
              <a:defRPr>
                <a:solidFill>
                  <a:schemeClr val="tx1"/>
                </a:solidFill>
              </a:defRPr>
            </a:lvl2pPr>
            <a:lvl3pPr algn="l">
              <a:defRPr>
                <a:solidFill>
                  <a:schemeClr val="tx1"/>
                </a:solidFill>
              </a:defRPr>
            </a:lvl3pPr>
            <a:lvl4pPr algn="l">
              <a:defRPr>
                <a:solidFill>
                  <a:schemeClr val="tx1"/>
                </a:solidFill>
              </a:defRPr>
            </a:lvl4pPr>
            <a:lvl5pPr algn="l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12/1/2021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47136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56F194-8582-41D5-8E38-6DBE2C489F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9" y="342900"/>
            <a:ext cx="2949575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2FE4BF-F5EE-43B2-AB4A-6DB616FC9D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15BCAD-0C53-452E-9241-C9534600AE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9" y="1543050"/>
            <a:ext cx="2949575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54F91C-9E23-4193-941A-607B7F67B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B707FB-39F9-44D5-9E50-9602939986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96771C-7D4E-4B8B-A23D-DB627A2665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2316FE5-6254-4A80-BFAE-9C47DA9B271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22327565"/>
      </p:ext>
    </p:extLst>
  </p:cSld>
  <p:clrMapOvr>
    <a:masterClrMapping/>
  </p:clrMapOvr>
  <p:transition advClick="0" advTm="30100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60356B-A93F-48F2-BB55-FDE68E38D9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9" y="342900"/>
            <a:ext cx="2949575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F3CDA51-13C3-4B9F-AA79-4F885380D4A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49DFF3-0FF0-48C9-A1E3-D93751E04B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9" y="1543050"/>
            <a:ext cx="2949575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C96528-3E5F-4C85-BFDE-C6C5CFAEB4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815D6A-2D5E-4D1C-8705-AF5F219A5A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12B10C-205D-43C6-9356-608FF443CE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A4E8C0E-41B0-4962-B41B-C160307924A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65451714"/>
      </p:ext>
    </p:extLst>
  </p:cSld>
  <p:clrMapOvr>
    <a:masterClrMapping/>
  </p:clrMapOvr>
  <p:transition advClick="0" advTm="30100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9E1227-20DF-4F0D-BFC5-FDA75D325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554B035-20CB-43CA-8348-7D3F18827C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BF3909-4F02-4E41-A752-339D1B9BCB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663496-D1D6-4B5D-BCDB-EDB527A68D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7A1759-ADD3-4582-9737-811730F733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CD97D66-E931-4DB0-BEE5-48C33D4F452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1040441"/>
      </p:ext>
    </p:extLst>
  </p:cSld>
  <p:clrMapOvr>
    <a:masterClrMapping/>
  </p:clrMapOvr>
  <p:transition advClick="0" advTm="30100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2CD1C87-50DD-4AF6-8F6D-95ED1388D00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3F254F-7392-4193-8E88-89B87D4207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363F7B-E9AC-419B-8028-6CFF219356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301DE1-AFE5-44C1-B808-DEA5D6E680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92C72A-4D46-4D50-9328-6BD9BF93D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964E9C6-101A-4776-BA6E-D9B3A153C07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60766794"/>
      </p:ext>
    </p:extLst>
  </p:cSld>
  <p:clrMapOvr>
    <a:masterClrMapping/>
  </p:clrMapOvr>
  <p:transition advClick="0" advTm="30100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EC03E3-867B-424E-8684-7BB628D345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29A6CC-6E9E-4CF2-9D3D-76BF98E376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299CC5-6B58-4B49-81E4-D791B8834B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B6DB1-3762-4EFC-B5CC-AD4013139066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07F610-E0AA-4553-BF1D-153B691558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6722F4-4553-44BD-9722-F1071A5E0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CF24F-ACF2-4F11-9D5B-26F9EC41F0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54760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5BB76B-E6DE-49A9-AC95-13F0FDF283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7E2F93-A896-4D7C-ACC4-952C2A6384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10218E-C902-4630-A210-A99785EB47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B6DB1-3762-4EFC-B5CC-AD4013139066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365467-F792-440F-A510-3679252537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8217C3-CE83-433E-BC54-8955C9B43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CF24F-ACF2-4F11-9D5B-26F9EC41F0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89165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4FF05E-4A84-4D42-8DD2-FA76517BB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1D68E3-9240-4155-80CA-E184AE5D3D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6E3FE-8F3C-42D9-B311-A3998169D6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B6DB1-3762-4EFC-B5CC-AD4013139066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EA0B63-60B1-4D26-B673-F0F11613A6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DCEFF1-58B9-4EB3-A726-2C526C8A7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CF24F-ACF2-4F11-9D5B-26F9EC41F0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93266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76BC95-F500-4CCB-A368-4347D3877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B469AD-46F4-4BA7-8364-8E0A4E8F3D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28B662-AD6E-42ED-8DC0-37EB3AA0FE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C12D04-8654-4F7C-83CC-52AEB63C08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B6DB1-3762-4EFC-B5CC-AD4013139066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CC868E-AFBF-4630-A20B-11533EA82B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0DE625-5504-4DC7-B719-9D446BE7A2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CF24F-ACF2-4F11-9D5B-26F9EC41F0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74022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86F3A-89E2-46F2-97AD-2AB5179B2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C9F0D1-AC6C-4E7C-AEA2-EBDEF995B7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EFB710-5666-44FB-B280-CA4E3680D0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DE62F97-C3EF-48D2-AD69-9D783507EC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0EC5689-D50E-4B4D-AEAB-CDDC9B46A1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09EFACB-D9F0-4746-9C27-E3E28107EF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B6DB1-3762-4EFC-B5CC-AD4013139066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0B67693-85AF-4F6D-9E56-8E8E5C3453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F30D8AD-ABC8-4966-90B4-0DB489F8C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CF24F-ACF2-4F11-9D5B-26F9EC41F0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63735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92AF4-7D5F-4E63-A042-4601CC3A8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C6E3DB0-7BB9-451B-A171-1EAAF19ABC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B6DB1-3762-4EFC-B5CC-AD4013139066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78B1F2-D20D-4DE7-979C-AE6D5BAC29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71A209-9B1C-44AF-8CFA-90F37A99EE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CF24F-ACF2-4F11-9D5B-26F9EC41F0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2842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76237"/>
            <a:ext cx="7016194" cy="763525"/>
          </a:xfrm>
        </p:spPr>
        <p:txBody>
          <a:bodyPr>
            <a:normAutofit/>
          </a:bodyPr>
          <a:lstStyle>
            <a:lvl1pPr algn="l">
              <a:defRPr sz="3600">
                <a:solidFill>
                  <a:schemeClr val="accent6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1197405"/>
            <a:ext cx="7016194" cy="3576168"/>
          </a:xfrm>
        </p:spPr>
        <p:txBody>
          <a:bodyPr/>
          <a:lstStyle>
            <a:lvl1pPr>
              <a:defRPr sz="28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12/1/2021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39139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0E69A03-E60C-4E8A-8C8A-AA56803C11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B6DB1-3762-4EFC-B5CC-AD4013139066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4C97AA1-F997-4C08-A79C-D55D41D848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35E6D9-0983-4DD4-8096-BC748C38B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CF24F-ACF2-4F11-9D5B-26F9EC41F0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20335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15CDA-825D-4C36-9A68-0CDF7C2BC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FC55A3-49FF-4CEF-AF93-DE50873822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365B8E-508B-4A10-B555-4C6756F405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697647-DB62-48B9-91A1-9AF8CFE0C6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B6DB1-3762-4EFC-B5CC-AD4013139066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A068C4-F90C-4403-AC10-23A3C8A6B5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0CFFE1-582A-4D1C-B06A-F0D239D148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CF24F-ACF2-4F11-9D5B-26F9EC41F0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36092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6B7A1D-848D-449C-9308-31CD7D895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C0F9788-B663-4F5F-B8B2-A6B36FFB24C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695344-8922-4D3D-80CE-A78F12F17C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A44080-3DAE-48F1-B1E7-6D2B0A7974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B6DB1-3762-4EFC-B5CC-AD4013139066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D89CAB-D61A-4E67-9D92-D3CF7BE85D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227941-0869-4262-9858-B2A157B51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CF24F-ACF2-4F11-9D5B-26F9EC41F0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93646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F1617-975E-4887-9ED2-1013875FA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565F3F5-CA45-4160-A046-04C75CD348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5BAC29-6A74-4B31-A2D9-E87D71BC21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B6DB1-3762-4EFC-B5CC-AD4013139066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86BD8F-ADD4-47FB-8108-1E1A7E653C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6A2DEA-B7FE-465E-A028-2952B64D2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CF24F-ACF2-4F11-9D5B-26F9EC41F0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13489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E6BEADA-A2E0-4DF4-9456-7E550200A9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F43E5BD-749B-4B12-BC15-E8407679FE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0358C7-5B15-458F-9310-5419F0BC8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B6DB1-3762-4EFC-B5CC-AD4013139066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FB098D-1EDB-4DA3-AFB9-FE0025C567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603118-B3DD-41E6-B939-40D91751C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CF24F-ACF2-4F11-9D5B-26F9EC41F0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3717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12/1/2021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4415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12/1/2021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7918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8171" y="102393"/>
            <a:ext cx="8076896" cy="763525"/>
          </a:xfrm>
        </p:spPr>
        <p:txBody>
          <a:bodyPr>
            <a:normAutofit/>
          </a:bodyPr>
          <a:lstStyle>
            <a:lvl1pPr algn="l">
              <a:defRPr sz="3600" baseline="0">
                <a:solidFill>
                  <a:srgbClr val="00206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6879" y="1655520"/>
            <a:ext cx="4040188" cy="479822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6879" y="2127917"/>
            <a:ext cx="4040188" cy="2276294"/>
          </a:xfrm>
        </p:spPr>
        <p:txBody>
          <a:bodyPr/>
          <a:lstStyle>
            <a:lvl1pPr algn="ctr">
              <a:defRPr sz="2400">
                <a:solidFill>
                  <a:schemeClr val="tx1"/>
                </a:solidFill>
              </a:defRPr>
            </a:lvl1pPr>
            <a:lvl2pPr algn="ctr">
              <a:defRPr sz="2000">
                <a:solidFill>
                  <a:schemeClr val="tx1"/>
                </a:solidFill>
              </a:defRPr>
            </a:lvl2pPr>
            <a:lvl3pPr algn="ctr">
              <a:defRPr sz="1800">
                <a:solidFill>
                  <a:schemeClr val="tx1"/>
                </a:solidFill>
              </a:defRPr>
            </a:lvl3pPr>
            <a:lvl4pPr algn="ctr">
              <a:defRPr sz="1600">
                <a:solidFill>
                  <a:schemeClr val="tx1"/>
                </a:solidFill>
              </a:defRPr>
            </a:lvl4pPr>
            <a:lvl5pPr algn="ctr"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000" y="1655520"/>
            <a:ext cx="4041775" cy="479822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72000" y="2127917"/>
            <a:ext cx="4041775" cy="2276294"/>
          </a:xfrm>
        </p:spPr>
        <p:txBody>
          <a:bodyPr/>
          <a:lstStyle>
            <a:lvl1pPr algn="ctr">
              <a:defRPr sz="2400">
                <a:solidFill>
                  <a:schemeClr val="tx1"/>
                </a:solidFill>
              </a:defRPr>
            </a:lvl1pPr>
            <a:lvl2pPr algn="ctr">
              <a:defRPr sz="2000">
                <a:solidFill>
                  <a:schemeClr val="tx1"/>
                </a:solidFill>
              </a:defRPr>
            </a:lvl2pPr>
            <a:lvl3pPr algn="ctr">
              <a:defRPr sz="1800">
                <a:solidFill>
                  <a:schemeClr val="tx1"/>
                </a:solidFill>
              </a:defRPr>
            </a:lvl3pPr>
            <a:lvl4pPr algn="ctr">
              <a:defRPr sz="1600">
                <a:solidFill>
                  <a:schemeClr val="tx1"/>
                </a:solidFill>
              </a:defRPr>
            </a:lvl4pPr>
            <a:lvl5pPr algn="ctr"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12/1/2021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911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12/1/2021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7731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12/1/2021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8640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12/1/2021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4526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5.pn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74F12-AA26-4AC8-9962-C36BB8F32554}" type="datetimeFigureOut">
              <a:rPr lang="en-US" smtClean="0"/>
              <a:pPr/>
              <a:t>12/1/2021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E867DF-3DCA-4725-94F0-F2B6BD747A82}"/>
              </a:ext>
            </a:extLst>
          </p:cNvPr>
          <p:cNvSpPr txBox="1"/>
          <p:nvPr userDrawn="1"/>
        </p:nvSpPr>
        <p:spPr>
          <a:xfrm>
            <a:off x="-9150" y="5213747"/>
            <a:ext cx="83896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This presentation uses a free template provided by FPPT.com</a:t>
            </a:r>
          </a:p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www.free-power-point-templates.com</a:t>
            </a:r>
          </a:p>
        </p:txBody>
      </p:sp>
    </p:spTree>
    <p:extLst>
      <p:ext uri="{BB962C8B-B14F-4D97-AF65-F5344CB8AC3E}">
        <p14:creationId xmlns:p14="http://schemas.microsoft.com/office/powerpoint/2010/main" val="1944039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43720DE5-19ED-441E-BB54-D8E6900A0CE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1F6C9D51-2532-4FCB-8E72-8F43C652ED8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00151"/>
            <a:ext cx="8229600" cy="3394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DC7FEF90-D8A3-4181-9804-54B721269E04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4683919"/>
            <a:ext cx="2133600" cy="357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50"/>
            </a:lvl1pPr>
          </a:lstStyle>
          <a:p>
            <a:endParaRPr lang="en-US" altLang="en-US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8BA43090-1064-460E-A34C-A37B3A4D0860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4683919"/>
            <a:ext cx="2895600" cy="357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050"/>
            </a:lvl1pPr>
          </a:lstStyle>
          <a:p>
            <a:endParaRPr lang="en-US" altLang="en-US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8883F950-7340-4618-8488-312BE1211C3E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4683919"/>
            <a:ext cx="2133600" cy="357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50"/>
            </a:lvl1pPr>
          </a:lstStyle>
          <a:p>
            <a:fld id="{8F6C5AAE-8CFC-4D98-B5E6-A291CDE76BB6}" type="slidenum">
              <a:rPr lang="en-US" altLang="en-US"/>
              <a:pPr/>
              <a:t>‹#›</a:t>
            </a:fld>
            <a:endParaRPr lang="en-US" altLang="en-US"/>
          </a:p>
        </p:txBody>
      </p:sp>
      <p:pic>
        <p:nvPicPr>
          <p:cNvPr id="1031" name="Picture 7">
            <a:extLst>
              <a:ext uri="{FF2B5EF4-FFF2-40B4-BE49-F238E27FC236}">
                <a16:creationId xmlns:a16="http://schemas.microsoft.com/office/drawing/2014/main" id="{6A60E870-1288-46E0-B474-C709260D70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73192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ransition advClick="0" advTm="30100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33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panose="020B0604020202020204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panose="020B0604020202020204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panose="020B0604020202020204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panose="020B0604020202020204" pitchFamily="34" charset="0"/>
        </a:defRPr>
      </a:lvl5pPr>
      <a:lvl6pPr marL="342900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panose="020B0604020202020204" pitchFamily="34" charset="0"/>
        </a:defRPr>
      </a:lvl6pPr>
      <a:lvl7pPr marL="685800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panose="020B0604020202020204" pitchFamily="34" charset="0"/>
        </a:defRPr>
      </a:lvl7pPr>
      <a:lvl8pPr marL="1028700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panose="020B0604020202020204" pitchFamily="34" charset="0"/>
        </a:defRPr>
      </a:lvl8pPr>
      <a:lvl9pPr marL="1371600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panose="020B0604020202020204" pitchFamily="34" charset="0"/>
        </a:defRPr>
      </a:lvl9pPr>
    </p:titleStyle>
    <p:bodyStyle>
      <a:lvl1pPr marL="257175" indent="-257175" algn="l" rtl="0" eaLnBrk="1" fontAlgn="base" hangingPunct="1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rtl="0" eaLnBrk="1" fontAlgn="base" hangingPunct="1">
        <a:spcBef>
          <a:spcPct val="20000"/>
        </a:spcBef>
        <a:spcAft>
          <a:spcPct val="0"/>
        </a:spcAft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rtl="0" eaLnBrk="1" fontAlgn="base" hangingPunct="1">
        <a:spcBef>
          <a:spcPct val="20000"/>
        </a:spcBef>
        <a:spcAft>
          <a:spcPct val="0"/>
        </a:spcAft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rtl="0" eaLnBrk="1" fontAlgn="base" hangingPunct="1">
        <a:spcBef>
          <a:spcPct val="20000"/>
        </a:spcBef>
        <a:spcAft>
          <a:spcPct val="0"/>
        </a:spcAft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rtl="0" eaLnBrk="1" fontAlgn="base" hangingPunct="1">
        <a:spcBef>
          <a:spcPct val="20000"/>
        </a:spcBef>
        <a:spcAft>
          <a:spcPct val="0"/>
        </a:spcAft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2967421-F850-4E1D-8459-63E497CDF5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FA7B66-78EB-4867-8C78-B78F9575BE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341029-158F-4C49-AD09-37C5AB920D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EB6DB1-3762-4EFC-B5CC-AD4013139066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98F8A9-C7A5-4FC3-A3A9-E8FD660222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2FA259-ACFE-48C4-87BE-7104615BFD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FCF24F-ACF2-4F11-9D5B-26F9EC41F0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9770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28.xml"/><Relationship Id="rId3" Type="http://schemas.openxmlformats.org/officeDocument/2006/relationships/slide" Target="slide3.xml"/><Relationship Id="rId7" Type="http://schemas.openxmlformats.org/officeDocument/2006/relationships/slide" Target="slide2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7.xml"/><Relationship Id="rId11" Type="http://schemas.openxmlformats.org/officeDocument/2006/relationships/image" Target="../media/image7.png"/><Relationship Id="rId5" Type="http://schemas.openxmlformats.org/officeDocument/2006/relationships/slide" Target="slide12.xml"/><Relationship Id="rId10" Type="http://schemas.openxmlformats.org/officeDocument/2006/relationships/slide" Target="slide38.xml"/><Relationship Id="rId4" Type="http://schemas.openxmlformats.org/officeDocument/2006/relationships/slide" Target="slide8.xml"/><Relationship Id="rId9" Type="http://schemas.openxmlformats.org/officeDocument/2006/relationships/slide" Target="slide3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lan-Lomax/Led2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lan-Lomax/Timer" TargetMode="External"/><Relationship Id="rId7" Type="http://schemas.openxmlformats.org/officeDocument/2006/relationships/image" Target="../media/image7.png"/><Relationship Id="rId2" Type="http://schemas.openxmlformats.org/officeDocument/2006/relationships/hyperlink" Target="https://github.com/Alan-Lomax/DblDelay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github.com/Alan-Lomax/Led2" TargetMode="External"/><Relationship Id="rId5" Type="http://schemas.openxmlformats.org/officeDocument/2006/relationships/hyperlink" Target="https://github.com/Alan-Lomax/LCD_NHD2x20" TargetMode="External"/><Relationship Id="rId4" Type="http://schemas.openxmlformats.org/officeDocument/2006/relationships/hyperlink" Target="https://github.com/Alan-Lomax/Button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.png"/><Relationship Id="rId4" Type="http://schemas.openxmlformats.org/officeDocument/2006/relationships/image" Target="../media/image18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hyperlink" Target="http://users.ece.utexas.edu/~valvano/embed/chap3/chap3.htm" TargetMode="External"/><Relationship Id="rId7" Type="http://schemas.openxmlformats.org/officeDocument/2006/relationships/hyperlink" Target="http://paulmurraycbr.github.io/ArduinoTheOOWay.html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www.geeksforgeeks.org/c-classes-and-objects/" TargetMode="External"/><Relationship Id="rId5" Type="http://schemas.openxmlformats.org/officeDocument/2006/relationships/hyperlink" Target="http://mypractic.com/lesson-7-classes-in-c-language-for-arduino-button-as-an-object/" TargetMode="External"/><Relationship Id="rId4" Type="http://schemas.openxmlformats.org/officeDocument/2006/relationships/hyperlink" Target="https://www.guru99.com/cpp-classes-objects.html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9528" y="817551"/>
            <a:ext cx="6260905" cy="1296084"/>
          </a:xfrm>
        </p:spPr>
        <p:txBody>
          <a:bodyPr>
            <a:noAutofit/>
          </a:bodyPr>
          <a:lstStyle/>
          <a:p>
            <a:r>
              <a:rPr lang="en-US" sz="2800" dirty="0"/>
              <a:t>Arduino</a:t>
            </a:r>
            <a:br>
              <a:rPr lang="en-US" sz="2800" dirty="0"/>
            </a:br>
            <a:r>
              <a:rPr lang="en-US" sz="2800" dirty="0"/>
              <a:t>Class Programming</a:t>
            </a:r>
            <a:br>
              <a:rPr lang="en-US" sz="2800" dirty="0"/>
            </a:br>
            <a:r>
              <a:rPr lang="en-US" sz="2800" dirty="0"/>
              <a:t>with Examples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8FE3DC35-3C64-4660-A8CC-530FC89DB7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3200" y="2381708"/>
            <a:ext cx="2514599" cy="380084"/>
          </a:xfrm>
          <a:solidFill>
            <a:schemeClr val="accent6">
              <a:lumMod val="75000"/>
            </a:schemeClr>
          </a:solidFill>
        </p:spPr>
        <p:txBody>
          <a:bodyPr anchor="ctr" anchorCtr="0">
            <a:normAutofit fontScale="77500" lnSpcReduction="20000"/>
          </a:bodyPr>
          <a:lstStyle/>
          <a:p>
            <a:r>
              <a:rPr lang="en-US" dirty="0">
                <a:solidFill>
                  <a:schemeClr val="tx1"/>
                </a:solidFill>
              </a:rPr>
              <a:t>An Introduction</a:t>
            </a:r>
          </a:p>
        </p:txBody>
      </p:sp>
      <p:sp>
        <p:nvSpPr>
          <p:cNvPr id="4" name="Subtitle 4">
            <a:extLst>
              <a:ext uri="{FF2B5EF4-FFF2-40B4-BE49-F238E27FC236}">
                <a16:creationId xmlns:a16="http://schemas.microsoft.com/office/drawing/2014/main" id="{D59EB138-533B-419C-90C5-50F424F49BB0}"/>
              </a:ext>
            </a:extLst>
          </p:cNvPr>
          <p:cNvSpPr txBox="1">
            <a:spLocks/>
          </p:cNvSpPr>
          <p:nvPr/>
        </p:nvSpPr>
        <p:spPr>
          <a:xfrm>
            <a:off x="203200" y="3754449"/>
            <a:ext cx="2903531" cy="1143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Alan Lomax</a:t>
            </a:r>
          </a:p>
          <a:p>
            <a:r>
              <a:rPr lang="en-US" sz="1400" dirty="0"/>
              <a:t>M8640</a:t>
            </a:r>
          </a:p>
        </p:txBody>
      </p:sp>
      <p:pic>
        <p:nvPicPr>
          <p:cNvPr id="6" name="Picture 2" descr="MERG Logo">
            <a:extLst>
              <a:ext uri="{FF2B5EF4-FFF2-40B4-BE49-F238E27FC236}">
                <a16:creationId xmlns:a16="http://schemas.microsoft.com/office/drawing/2014/main" id="{6652F61E-6C19-4335-BD79-B5C751A7C6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00" y="55084"/>
            <a:ext cx="1940824" cy="762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9DEE34C-FA43-48F9-99DE-C77795D449F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4583336"/>
            <a:ext cx="1028700" cy="457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203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196898"/>
            <a:ext cx="7016194" cy="595313"/>
          </a:xfrm>
        </p:spPr>
        <p:txBody>
          <a:bodyPr>
            <a:normAutofit fontScale="90000"/>
          </a:bodyPr>
          <a:lstStyle/>
          <a:p>
            <a:r>
              <a:rPr lang="en-US" dirty="0"/>
              <a:t>Types and Structures</a:t>
            </a:r>
            <a:endParaRPr lang="en-US" sz="54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83897" y="843780"/>
            <a:ext cx="7162800" cy="2209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struct   </a:t>
            </a:r>
            <a:r>
              <a:rPr lang="en-US" sz="1900" dirty="0"/>
              <a:t> (short for structure)</a:t>
            </a:r>
          </a:p>
          <a:p>
            <a:pPr marL="171450" lvl="1" indent="0">
              <a:spcBef>
                <a:spcPts val="0"/>
              </a:spcBef>
              <a:buNone/>
            </a:pPr>
            <a:endParaRPr lang="en-US" sz="1800" dirty="0"/>
          </a:p>
          <a:p>
            <a:pPr marL="171450" lvl="1" indent="0">
              <a:spcBef>
                <a:spcPts val="0"/>
              </a:spcBef>
              <a:buNone/>
            </a:pPr>
            <a:r>
              <a:rPr lang="en-US" sz="1800" dirty="0"/>
              <a:t>It is possible (and not uncommon) to define our own variable type which is a combination of the basic types given previously. A simple example:</a:t>
            </a:r>
          </a:p>
          <a:p>
            <a:pPr marL="685800" lvl="1" indent="0">
              <a:spcBef>
                <a:spcPts val="0"/>
              </a:spcBef>
              <a:buNone/>
            </a:pP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685800" lvl="1" indent="0">
              <a:spcBef>
                <a:spcPts val="0"/>
              </a:spcBef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struct </a:t>
            </a:r>
            <a:r>
              <a:rPr lang="en-US" sz="12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structname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685800" lvl="1" indent="0">
              <a:spcBef>
                <a:spcPts val="0"/>
              </a:spcBef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String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fname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685800" lvl="1" indent="0">
              <a:spcBef>
                <a:spcPts val="0"/>
              </a:spcBef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String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lname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685800" lvl="1" indent="0">
              <a:spcBef>
                <a:spcPts val="0"/>
              </a:spcBef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};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65B5E1-D501-4FB5-903E-12C3DF9EB73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4583336"/>
            <a:ext cx="1028700" cy="45777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BA017C0-B0BD-4632-B7F3-F204AB046161}"/>
              </a:ext>
            </a:extLst>
          </p:cNvPr>
          <p:cNvSpPr txBox="1"/>
          <p:nvPr/>
        </p:nvSpPr>
        <p:spPr>
          <a:xfrm>
            <a:off x="360084" y="3105149"/>
            <a:ext cx="7391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lvl="1" indent="0">
              <a:spcBef>
                <a:spcPts val="0"/>
              </a:spcBef>
              <a:buNone/>
            </a:pPr>
            <a:r>
              <a:rPr lang="en-US" sz="12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structname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fullName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 dirty="0"/>
              <a:t>// As with normal types you declare a new variable of this new type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34DB4D-C2C2-4D93-8C25-E00D6B62C26C}"/>
              </a:ext>
            </a:extLst>
          </p:cNvPr>
          <p:cNvSpPr txBox="1"/>
          <p:nvPr/>
        </p:nvSpPr>
        <p:spPr>
          <a:xfrm>
            <a:off x="228600" y="3699555"/>
            <a:ext cx="8077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lvl="1" indent="0">
              <a:spcBef>
                <a:spcPts val="0"/>
              </a:spcBef>
              <a:buNone/>
            </a:pPr>
            <a:r>
              <a:rPr lang="en-US" dirty="0"/>
              <a:t>After defining the variable you can pass around the whole structure</a:t>
            </a:r>
          </a:p>
          <a:p>
            <a:pPr marL="171450" lvl="1" indent="0">
              <a:spcBef>
                <a:spcPts val="0"/>
              </a:spcBef>
              <a:buNone/>
            </a:pPr>
            <a:r>
              <a:rPr lang="en-US" dirty="0"/>
              <a:t>as </a:t>
            </a:r>
            <a:r>
              <a:rPr lang="en-US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fullName</a:t>
            </a:r>
            <a:r>
              <a:rPr lang="en-US" dirty="0"/>
              <a:t> or refer to the individual component parts like this:</a:t>
            </a:r>
          </a:p>
          <a:p>
            <a:pPr marL="685800" lvl="1" indent="0">
              <a:spcBef>
                <a:spcPts val="0"/>
              </a:spcBef>
              <a:buNone/>
            </a:pPr>
            <a:endParaRPr lang="en-US" sz="1200" b="1" dirty="0">
              <a:solidFill>
                <a:schemeClr val="tx2">
                  <a:lumMod val="60000"/>
                  <a:lumOff val="4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685800" lvl="1" indent="0">
              <a:spcBef>
                <a:spcPts val="0"/>
              </a:spcBef>
              <a:buNone/>
            </a:pPr>
            <a:r>
              <a:rPr lang="en-US" sz="1200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fullName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.fname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= “Fred”</a:t>
            </a:r>
          </a:p>
          <a:p>
            <a:pPr marL="685800" lvl="1" indent="0">
              <a:spcBef>
                <a:spcPts val="0"/>
              </a:spcBef>
              <a:buNone/>
            </a:pPr>
            <a:r>
              <a:rPr lang="en-US" sz="1200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fullName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.lname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= “Flintstone”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971688A-6957-4928-88CD-103447C24138}"/>
              </a:ext>
            </a:extLst>
          </p:cNvPr>
          <p:cNvSpPr txBox="1"/>
          <p:nvPr/>
        </p:nvSpPr>
        <p:spPr>
          <a:xfrm>
            <a:off x="360084" y="3331534"/>
            <a:ext cx="7391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lvl="1" indent="0">
              <a:spcBef>
                <a:spcPts val="0"/>
              </a:spcBef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int x;               </a:t>
            </a:r>
            <a:r>
              <a:rPr lang="en-US" sz="1200" dirty="0"/>
              <a:t>// for comparison a simple type declaring a new variable the same way</a:t>
            </a:r>
          </a:p>
        </p:txBody>
      </p:sp>
    </p:spTree>
    <p:extLst>
      <p:ext uri="{BB962C8B-B14F-4D97-AF65-F5344CB8AC3E}">
        <p14:creationId xmlns:p14="http://schemas.microsoft.com/office/powerpoint/2010/main" val="1782917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9627" y="57150"/>
            <a:ext cx="7016194" cy="763525"/>
          </a:xfrm>
        </p:spPr>
        <p:txBody>
          <a:bodyPr>
            <a:normAutofit/>
          </a:bodyPr>
          <a:lstStyle/>
          <a:p>
            <a:r>
              <a:rPr lang="en-US" dirty="0"/>
              <a:t>Types and Structures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52400" y="1139762"/>
            <a:ext cx="7467600" cy="37941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In a recent MERG Arduino SIG meeting Chris Sharp gave a presentation on structures and in particular focusing on a Servo structure he designed. </a:t>
            </a:r>
          </a:p>
          <a:p>
            <a:pPr marL="0" indent="0">
              <a:buNone/>
            </a:pPr>
            <a:r>
              <a:rPr lang="en-US" sz="2400" dirty="0"/>
              <a:t>As the concept of structures was introduced it became  clear that at a high level the code would be easier to maintain and develop further. </a:t>
            </a:r>
          </a:p>
          <a:p>
            <a:pPr marL="0" indent="0">
              <a:buNone/>
            </a:pPr>
            <a:r>
              <a:rPr lang="en-US" sz="2400" dirty="0"/>
              <a:t>But also the ‘code complexity’ was still in plain view.</a:t>
            </a:r>
          </a:p>
          <a:p>
            <a:pPr marL="0" indent="0">
              <a:buNone/>
            </a:pPr>
            <a:r>
              <a:rPr lang="en-US" sz="2400" dirty="0"/>
              <a:t>(It was in essence a reorganizing of existing code.)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65B5E1-D501-4FB5-903E-12C3DF9EB73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4583336"/>
            <a:ext cx="1028700" cy="457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2219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E6CE25-34FB-4714-9DAA-1CEAE4715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6386" y="2477690"/>
            <a:ext cx="8345486" cy="1846660"/>
          </a:xfrm>
        </p:spPr>
        <p:txBody>
          <a:bodyPr>
            <a:normAutofit/>
          </a:bodyPr>
          <a:lstStyle/>
          <a:p>
            <a:r>
              <a:rPr lang="en-US" dirty="0"/>
              <a:t>Basic Concepts</a:t>
            </a:r>
            <a:br>
              <a:rPr lang="en-US" dirty="0"/>
            </a:br>
            <a:r>
              <a:rPr lang="en-US" sz="2800" dirty="0"/>
              <a:t>- What is a Class ?</a:t>
            </a:r>
            <a:br>
              <a:rPr lang="en-US" sz="2800" dirty="0"/>
            </a:br>
            <a:r>
              <a:rPr lang="en-US" sz="2800" dirty="0"/>
              <a:t>- How does it work?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0AB60C3-939D-43D0-812C-6CEDD6D880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2314" y="1352550"/>
            <a:ext cx="7772400" cy="1125140"/>
          </a:xfrm>
        </p:spPr>
        <p:txBody>
          <a:bodyPr/>
          <a:lstStyle/>
          <a:p>
            <a:r>
              <a:rPr lang="en-US" dirty="0"/>
              <a:t>Part 3</a:t>
            </a:r>
          </a:p>
        </p:txBody>
      </p:sp>
    </p:spTree>
    <p:extLst>
      <p:ext uri="{BB962C8B-B14F-4D97-AF65-F5344CB8AC3E}">
        <p14:creationId xmlns:p14="http://schemas.microsoft.com/office/powerpoint/2010/main" val="18319045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19002"/>
            <a:ext cx="7016194" cy="442913"/>
          </a:xfrm>
        </p:spPr>
        <p:txBody>
          <a:bodyPr>
            <a:normAutofit fontScale="90000"/>
          </a:bodyPr>
          <a:lstStyle/>
          <a:p>
            <a:r>
              <a:rPr lang="en-US" dirty="0"/>
              <a:t>New Concept: A software Class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07329" y="789148"/>
            <a:ext cx="7315936" cy="399240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/>
              <a:t>A class:</a:t>
            </a:r>
          </a:p>
          <a:p>
            <a:r>
              <a:rPr lang="en-US" sz="2000" dirty="0"/>
              <a:t>Very similar to a struct{ } a Class can be thought of as a user defined type</a:t>
            </a:r>
          </a:p>
          <a:p>
            <a:r>
              <a:rPr lang="en-US" sz="2000" dirty="0"/>
              <a:t>The difference is it hides the implementation details.</a:t>
            </a:r>
          </a:p>
          <a:p>
            <a:r>
              <a:rPr lang="en-US" sz="2000" dirty="0"/>
              <a:t>This also means it hides complexity</a:t>
            </a:r>
          </a:p>
          <a:p>
            <a:r>
              <a:rPr lang="en-US" sz="2000" dirty="0"/>
              <a:t>To </a:t>
            </a:r>
            <a:r>
              <a:rPr lang="en-US" sz="2000" b="1" dirty="0"/>
              <a:t>use</a:t>
            </a:r>
            <a:r>
              <a:rPr lang="en-US" sz="2000" dirty="0"/>
              <a:t> a class you don’t </a:t>
            </a:r>
            <a:r>
              <a:rPr lang="en-US" sz="2000" b="1" i="1" dirty="0"/>
              <a:t>need</a:t>
            </a:r>
            <a:r>
              <a:rPr lang="en-US" sz="2000" dirty="0"/>
              <a:t> to know the implementation details</a:t>
            </a:r>
          </a:p>
          <a:p>
            <a:r>
              <a:rPr lang="en-US" sz="2000" dirty="0"/>
              <a:t>But we are MERG and we want to know!</a:t>
            </a:r>
          </a:p>
          <a:p>
            <a:pPr lvl="1"/>
            <a:r>
              <a:rPr lang="en-US" sz="2000" dirty="0"/>
              <a:t>Download and Inspect other peoples ‘classes’</a:t>
            </a:r>
          </a:p>
          <a:p>
            <a:pPr lvl="1"/>
            <a:r>
              <a:rPr lang="en-US" sz="2000" dirty="0"/>
              <a:t>Write our own classes.</a:t>
            </a:r>
            <a:endParaRPr lang="en-US" sz="20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0" indent="0">
              <a:buNone/>
            </a:pPr>
            <a:endParaRPr lang="en-US" sz="20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0" indent="0">
              <a:buNone/>
            </a:pPr>
            <a:r>
              <a:rPr lang="en-US" sz="2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All of this to be covered …. So lets go!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65B5E1-D501-4FB5-903E-12C3DF9EB73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4583336"/>
            <a:ext cx="1028700" cy="457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8023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74891" y="176620"/>
            <a:ext cx="7016194" cy="491885"/>
          </a:xfrm>
        </p:spPr>
        <p:txBody>
          <a:bodyPr>
            <a:normAutofit fontScale="90000"/>
          </a:bodyPr>
          <a:lstStyle/>
          <a:p>
            <a:r>
              <a:rPr lang="en-US" dirty="0"/>
              <a:t>A Software Class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3B478D1-A629-433E-BBE4-26EE497DE612}"/>
              </a:ext>
            </a:extLst>
          </p:cNvPr>
          <p:cNvGrpSpPr/>
          <p:nvPr/>
        </p:nvGrpSpPr>
        <p:grpSpPr>
          <a:xfrm>
            <a:off x="1600200" y="1428750"/>
            <a:ext cx="3882989" cy="1074674"/>
            <a:chOff x="1676399" y="2104935"/>
            <a:chExt cx="3882989" cy="1074674"/>
          </a:xfrm>
        </p:grpSpPr>
        <p:sp>
          <p:nvSpPr>
            <p:cNvPr id="2" name="Flowchart: Card 1">
              <a:extLst>
                <a:ext uri="{FF2B5EF4-FFF2-40B4-BE49-F238E27FC236}">
                  <a16:creationId xmlns:a16="http://schemas.microsoft.com/office/drawing/2014/main" id="{D28882D0-34A9-4243-A02D-162E9AC1F25A}"/>
                </a:ext>
              </a:extLst>
            </p:cNvPr>
            <p:cNvSpPr/>
            <p:nvPr/>
          </p:nvSpPr>
          <p:spPr>
            <a:xfrm>
              <a:off x="2667000" y="2104935"/>
              <a:ext cx="1905000" cy="1074674"/>
            </a:xfrm>
            <a:prstGeom prst="flowChartPunchedCar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Led2</a:t>
              </a:r>
            </a:p>
            <a:p>
              <a:pPr algn="ctr"/>
              <a:r>
                <a:rPr lang="en-US" dirty="0"/>
                <a:t>Class Definition</a:t>
              </a:r>
            </a:p>
          </p:txBody>
        </p:sp>
        <p:sp>
          <p:nvSpPr>
            <p:cNvPr id="25" name="Flowchart: Off-page Connector 24">
              <a:extLst>
                <a:ext uri="{FF2B5EF4-FFF2-40B4-BE49-F238E27FC236}">
                  <a16:creationId xmlns:a16="http://schemas.microsoft.com/office/drawing/2014/main" id="{88B81992-77FD-4DBF-9F84-028DA8A66AE2}"/>
                </a:ext>
              </a:extLst>
            </p:cNvPr>
            <p:cNvSpPr/>
            <p:nvPr/>
          </p:nvSpPr>
          <p:spPr>
            <a:xfrm rot="16200000">
              <a:off x="4978243" y="1933467"/>
              <a:ext cx="171689" cy="990601"/>
            </a:xfrm>
            <a:prstGeom prst="flowChartOffpageConnector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sz="1200" dirty="0">
                  <a:solidFill>
                    <a:srgbClr val="FFFF00"/>
                  </a:solidFill>
                </a:rPr>
                <a:t>output</a:t>
              </a:r>
            </a:p>
          </p:txBody>
        </p:sp>
        <p:sp>
          <p:nvSpPr>
            <p:cNvPr id="26" name="Flowchart: Off-page Connector 25">
              <a:extLst>
                <a:ext uri="{FF2B5EF4-FFF2-40B4-BE49-F238E27FC236}">
                  <a16:creationId xmlns:a16="http://schemas.microsoft.com/office/drawing/2014/main" id="{2092BDF5-5E9D-4993-8150-A5EF8B5B1191}"/>
                </a:ext>
              </a:extLst>
            </p:cNvPr>
            <p:cNvSpPr/>
            <p:nvPr/>
          </p:nvSpPr>
          <p:spPr>
            <a:xfrm rot="16200000">
              <a:off x="2085856" y="1904790"/>
              <a:ext cx="171688" cy="990601"/>
            </a:xfrm>
            <a:prstGeom prst="flowChartOffpageConnector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sz="1200" dirty="0">
                  <a:solidFill>
                    <a:srgbClr val="FFFF00"/>
                  </a:solidFill>
                </a:rPr>
                <a:t>on</a:t>
              </a:r>
            </a:p>
          </p:txBody>
        </p:sp>
        <p:sp>
          <p:nvSpPr>
            <p:cNvPr id="27" name="Flowchart: Off-page Connector 26">
              <a:extLst>
                <a:ext uri="{FF2B5EF4-FFF2-40B4-BE49-F238E27FC236}">
                  <a16:creationId xmlns:a16="http://schemas.microsoft.com/office/drawing/2014/main" id="{060AF254-157D-40E1-8628-C8DE34EFF1F7}"/>
                </a:ext>
              </a:extLst>
            </p:cNvPr>
            <p:cNvSpPr/>
            <p:nvPr/>
          </p:nvSpPr>
          <p:spPr>
            <a:xfrm rot="16200000">
              <a:off x="2085855" y="2174488"/>
              <a:ext cx="171690" cy="990601"/>
            </a:xfrm>
            <a:prstGeom prst="flowChartOffpageConnector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sz="1200" dirty="0">
                  <a:solidFill>
                    <a:srgbClr val="FFFF00"/>
                  </a:solidFill>
                </a:rPr>
                <a:t>off</a:t>
              </a:r>
            </a:p>
          </p:txBody>
        </p:sp>
      </p:grpSp>
      <p:sp>
        <p:nvSpPr>
          <p:cNvPr id="12" name="Speech Bubble: Oval 11">
            <a:extLst>
              <a:ext uri="{FF2B5EF4-FFF2-40B4-BE49-F238E27FC236}">
                <a16:creationId xmlns:a16="http://schemas.microsoft.com/office/drawing/2014/main" id="{96A2AFF2-1820-4F3B-B411-0016C95DE790}"/>
              </a:ext>
            </a:extLst>
          </p:cNvPr>
          <p:cNvSpPr/>
          <p:nvPr/>
        </p:nvSpPr>
        <p:spPr>
          <a:xfrm>
            <a:off x="4987888" y="895349"/>
            <a:ext cx="1870112" cy="334899"/>
          </a:xfrm>
          <a:prstGeom prst="wedgeEllipseCallout">
            <a:avLst>
              <a:gd name="adj1" fmla="val -83844"/>
              <a:gd name="adj2" fmla="val 155164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1 – Define a Class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B009768-4559-4FAA-918F-A9A6711D7A05}"/>
              </a:ext>
            </a:extLst>
          </p:cNvPr>
          <p:cNvGrpSpPr/>
          <p:nvPr/>
        </p:nvGrpSpPr>
        <p:grpSpPr>
          <a:xfrm>
            <a:off x="1143000" y="2003949"/>
            <a:ext cx="5322179" cy="2770148"/>
            <a:chOff x="1143000" y="2003949"/>
            <a:chExt cx="5322179" cy="2770148"/>
          </a:xfrm>
        </p:grpSpPr>
        <p:sp>
          <p:nvSpPr>
            <p:cNvPr id="17" name="Flowchart: Multidocument 16">
              <a:extLst>
                <a:ext uri="{FF2B5EF4-FFF2-40B4-BE49-F238E27FC236}">
                  <a16:creationId xmlns:a16="http://schemas.microsoft.com/office/drawing/2014/main" id="{998BAE36-3810-4563-84BF-26054849EB6A}"/>
                </a:ext>
              </a:extLst>
            </p:cNvPr>
            <p:cNvSpPr/>
            <p:nvPr/>
          </p:nvSpPr>
          <p:spPr>
            <a:xfrm>
              <a:off x="4724400" y="3604546"/>
              <a:ext cx="1740779" cy="1169551"/>
            </a:xfrm>
            <a:prstGeom prst="flowChartMultidocumen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Objects:</a:t>
              </a:r>
            </a:p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myLed1</a:t>
              </a:r>
            </a:p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myLed2</a:t>
              </a:r>
            </a:p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myLed3</a:t>
              </a:r>
            </a:p>
          </p:txBody>
        </p:sp>
        <p:sp>
          <p:nvSpPr>
            <p:cNvPr id="15" name="Arrow: Curved Left 14">
              <a:extLst>
                <a:ext uri="{FF2B5EF4-FFF2-40B4-BE49-F238E27FC236}">
                  <a16:creationId xmlns:a16="http://schemas.microsoft.com/office/drawing/2014/main" id="{E5183F6F-1D73-41FF-A8D7-E392B04E4085}"/>
                </a:ext>
              </a:extLst>
            </p:cNvPr>
            <p:cNvSpPr/>
            <p:nvPr/>
          </p:nvSpPr>
          <p:spPr>
            <a:xfrm rot="19630627">
              <a:off x="4844223" y="2003949"/>
              <a:ext cx="729014" cy="1786507"/>
            </a:xfrm>
            <a:prstGeom prst="curvedLeftArrow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9" name="Speech Bubble: Oval 18">
              <a:extLst>
                <a:ext uri="{FF2B5EF4-FFF2-40B4-BE49-F238E27FC236}">
                  <a16:creationId xmlns:a16="http://schemas.microsoft.com/office/drawing/2014/main" id="{EC59A167-2436-4DE8-BD5C-DC3122DD01DD}"/>
                </a:ext>
              </a:extLst>
            </p:cNvPr>
            <p:cNvSpPr/>
            <p:nvPr/>
          </p:nvSpPr>
          <p:spPr>
            <a:xfrm>
              <a:off x="1143000" y="3064052"/>
              <a:ext cx="2739988" cy="660975"/>
            </a:xfrm>
            <a:prstGeom prst="wedgeEllipseCallout">
              <a:avLst>
                <a:gd name="adj1" fmla="val 108239"/>
                <a:gd name="adj2" fmla="val -42079"/>
              </a:avLst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2 – Create objects using the class definition.</a:t>
              </a:r>
            </a:p>
          </p:txBody>
        </p:sp>
      </p:grpSp>
      <p:sp>
        <p:nvSpPr>
          <p:cNvPr id="20" name="Speech Bubble: Oval 19">
            <a:extLst>
              <a:ext uri="{FF2B5EF4-FFF2-40B4-BE49-F238E27FC236}">
                <a16:creationId xmlns:a16="http://schemas.microsoft.com/office/drawing/2014/main" id="{FF7945DD-5305-4992-BB50-4A81E0B9B287}"/>
              </a:ext>
            </a:extLst>
          </p:cNvPr>
          <p:cNvSpPr/>
          <p:nvPr/>
        </p:nvSpPr>
        <p:spPr>
          <a:xfrm>
            <a:off x="1066800" y="4342163"/>
            <a:ext cx="2739988" cy="660975"/>
          </a:xfrm>
          <a:prstGeom prst="wedgeEllipseCallout">
            <a:avLst>
              <a:gd name="adj1" fmla="val 84037"/>
              <a:gd name="adj2" fmla="val -12516"/>
            </a:avLst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3 – Use each of the objects thus created independently.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2DE99C9-34E3-492F-8FE5-4D5AA673E5C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4583336"/>
            <a:ext cx="1028700" cy="457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060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Basic Concepts</a:t>
            </a:r>
          </a:p>
        </p:txBody>
      </p:sp>
      <p:sp>
        <p:nvSpPr>
          <p:cNvPr id="2" name="Flowchart: Card 1">
            <a:extLst>
              <a:ext uri="{FF2B5EF4-FFF2-40B4-BE49-F238E27FC236}">
                <a16:creationId xmlns:a16="http://schemas.microsoft.com/office/drawing/2014/main" id="{D28882D0-34A9-4243-A02D-162E9AC1F25A}"/>
              </a:ext>
            </a:extLst>
          </p:cNvPr>
          <p:cNvSpPr/>
          <p:nvPr/>
        </p:nvSpPr>
        <p:spPr>
          <a:xfrm>
            <a:off x="2667000" y="2104935"/>
            <a:ext cx="1905000" cy="1074674"/>
          </a:xfrm>
          <a:prstGeom prst="flowChartPunchedCar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Led2</a:t>
            </a:r>
          </a:p>
          <a:p>
            <a:pPr algn="ctr"/>
            <a:r>
              <a:rPr lang="en-US" dirty="0"/>
              <a:t>Class Definition</a:t>
            </a:r>
          </a:p>
        </p:txBody>
      </p:sp>
      <p:sp>
        <p:nvSpPr>
          <p:cNvPr id="3" name="Speech Bubble: Oval 2">
            <a:extLst>
              <a:ext uri="{FF2B5EF4-FFF2-40B4-BE49-F238E27FC236}">
                <a16:creationId xmlns:a16="http://schemas.microsoft.com/office/drawing/2014/main" id="{AC8744EA-4185-49D2-B964-03885BC539DB}"/>
              </a:ext>
            </a:extLst>
          </p:cNvPr>
          <p:cNvSpPr/>
          <p:nvPr/>
        </p:nvSpPr>
        <p:spPr>
          <a:xfrm>
            <a:off x="4191000" y="995972"/>
            <a:ext cx="2822613" cy="854012"/>
          </a:xfrm>
          <a:prstGeom prst="wedgeEllipseCallout">
            <a:avLst>
              <a:gd name="adj1" fmla="val -51659"/>
              <a:gd name="adj2" fmla="val 86460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Complexity may be hidden inside the shoebox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(But as a user we don’t care)</a:t>
            </a:r>
          </a:p>
        </p:txBody>
      </p:sp>
      <p:sp>
        <p:nvSpPr>
          <p:cNvPr id="11" name="Speech Bubble: Oval 10">
            <a:extLst>
              <a:ext uri="{FF2B5EF4-FFF2-40B4-BE49-F238E27FC236}">
                <a16:creationId xmlns:a16="http://schemas.microsoft.com/office/drawing/2014/main" id="{8F81FFE4-7032-4B18-A56A-54901DA2AF5C}"/>
              </a:ext>
            </a:extLst>
          </p:cNvPr>
          <p:cNvSpPr/>
          <p:nvPr/>
        </p:nvSpPr>
        <p:spPr>
          <a:xfrm>
            <a:off x="381000" y="4014894"/>
            <a:ext cx="3810000" cy="678398"/>
          </a:xfrm>
          <a:prstGeom prst="wedgeEllipseCallout">
            <a:avLst>
              <a:gd name="adj1" fmla="val -7030"/>
              <a:gd name="adj2" fmla="val -231960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The class definition determines what ‘Properties &amp; Methods’ are available in each of the objects we have created.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C9DE010-000D-4F95-A930-9104A6173D42}"/>
              </a:ext>
            </a:extLst>
          </p:cNvPr>
          <p:cNvSpPr/>
          <p:nvPr/>
        </p:nvSpPr>
        <p:spPr>
          <a:xfrm>
            <a:off x="3124199" y="2181135"/>
            <a:ext cx="1301147" cy="3048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Complex Stuff</a:t>
            </a:r>
          </a:p>
        </p:txBody>
      </p:sp>
      <p:sp>
        <p:nvSpPr>
          <p:cNvPr id="25" name="Flowchart: Off-page Connector 24">
            <a:extLst>
              <a:ext uri="{FF2B5EF4-FFF2-40B4-BE49-F238E27FC236}">
                <a16:creationId xmlns:a16="http://schemas.microsoft.com/office/drawing/2014/main" id="{88B81992-77FD-4DBF-9F84-028DA8A66AE2}"/>
              </a:ext>
            </a:extLst>
          </p:cNvPr>
          <p:cNvSpPr/>
          <p:nvPr/>
        </p:nvSpPr>
        <p:spPr>
          <a:xfrm rot="16200000">
            <a:off x="4978243" y="1933467"/>
            <a:ext cx="171689" cy="990601"/>
          </a:xfrm>
          <a:prstGeom prst="flowChartOffpageConnector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1200" dirty="0">
                <a:solidFill>
                  <a:srgbClr val="FFFF00"/>
                </a:solidFill>
              </a:rPr>
              <a:t>output</a:t>
            </a:r>
          </a:p>
        </p:txBody>
      </p:sp>
      <p:sp>
        <p:nvSpPr>
          <p:cNvPr id="26" name="Flowchart: Off-page Connector 25">
            <a:extLst>
              <a:ext uri="{FF2B5EF4-FFF2-40B4-BE49-F238E27FC236}">
                <a16:creationId xmlns:a16="http://schemas.microsoft.com/office/drawing/2014/main" id="{2092BDF5-5E9D-4993-8150-A5EF8B5B1191}"/>
              </a:ext>
            </a:extLst>
          </p:cNvPr>
          <p:cNvSpPr/>
          <p:nvPr/>
        </p:nvSpPr>
        <p:spPr>
          <a:xfrm rot="16200000">
            <a:off x="2085856" y="1904790"/>
            <a:ext cx="171688" cy="990601"/>
          </a:xfrm>
          <a:prstGeom prst="flowChartOffpageConnector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1200" dirty="0">
                <a:solidFill>
                  <a:srgbClr val="FFFF00"/>
                </a:solidFill>
              </a:rPr>
              <a:t>on</a:t>
            </a:r>
          </a:p>
        </p:txBody>
      </p:sp>
      <p:sp>
        <p:nvSpPr>
          <p:cNvPr id="27" name="Flowchart: Off-page Connector 26">
            <a:extLst>
              <a:ext uri="{FF2B5EF4-FFF2-40B4-BE49-F238E27FC236}">
                <a16:creationId xmlns:a16="http://schemas.microsoft.com/office/drawing/2014/main" id="{060AF254-157D-40E1-8628-C8DE34EFF1F7}"/>
              </a:ext>
            </a:extLst>
          </p:cNvPr>
          <p:cNvSpPr/>
          <p:nvPr/>
        </p:nvSpPr>
        <p:spPr>
          <a:xfrm rot="16200000">
            <a:off x="2085855" y="2174488"/>
            <a:ext cx="171690" cy="990601"/>
          </a:xfrm>
          <a:prstGeom prst="flowChartOffpageConnector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1200" dirty="0">
                <a:solidFill>
                  <a:srgbClr val="FFFF00"/>
                </a:solidFill>
              </a:rPr>
              <a:t>off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A0DDA37-9D7B-4A4F-8912-AA6734EACB4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4583336"/>
            <a:ext cx="1028700" cy="457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029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11" grpId="0" animBg="1"/>
      <p:bldP spid="7" grpId="0" animBg="1"/>
      <p:bldP spid="7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12185" y="197416"/>
            <a:ext cx="7016194" cy="763525"/>
          </a:xfrm>
        </p:spPr>
        <p:txBody>
          <a:bodyPr>
            <a:normAutofit fontScale="90000"/>
          </a:bodyPr>
          <a:lstStyle/>
          <a:p>
            <a:r>
              <a:rPr lang="en-US" dirty="0"/>
              <a:t>LED2 is just an Example</a:t>
            </a:r>
            <a:br>
              <a:rPr lang="en-US" dirty="0"/>
            </a:br>
            <a:r>
              <a:rPr lang="en-US" sz="2200" dirty="0"/>
              <a:t>(We could be talking about a servo class)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3B478D1-A629-433E-BBE4-26EE497DE612}"/>
              </a:ext>
            </a:extLst>
          </p:cNvPr>
          <p:cNvGrpSpPr/>
          <p:nvPr/>
        </p:nvGrpSpPr>
        <p:grpSpPr>
          <a:xfrm>
            <a:off x="1600200" y="1428750"/>
            <a:ext cx="3882989" cy="1074674"/>
            <a:chOff x="1676399" y="2104935"/>
            <a:chExt cx="3882989" cy="1074674"/>
          </a:xfrm>
        </p:grpSpPr>
        <p:sp>
          <p:nvSpPr>
            <p:cNvPr id="2" name="Flowchart: Card 1">
              <a:extLst>
                <a:ext uri="{FF2B5EF4-FFF2-40B4-BE49-F238E27FC236}">
                  <a16:creationId xmlns:a16="http://schemas.microsoft.com/office/drawing/2014/main" id="{D28882D0-34A9-4243-A02D-162E9AC1F25A}"/>
                </a:ext>
              </a:extLst>
            </p:cNvPr>
            <p:cNvSpPr/>
            <p:nvPr/>
          </p:nvSpPr>
          <p:spPr>
            <a:xfrm>
              <a:off x="2667000" y="2104935"/>
              <a:ext cx="1905000" cy="1074674"/>
            </a:xfrm>
            <a:prstGeom prst="flowChartPunchedCar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Servo</a:t>
              </a:r>
            </a:p>
            <a:p>
              <a:pPr algn="ctr"/>
              <a:r>
                <a:rPr lang="en-US" dirty="0"/>
                <a:t>Class Definition</a:t>
              </a:r>
            </a:p>
          </p:txBody>
        </p:sp>
        <p:sp>
          <p:nvSpPr>
            <p:cNvPr id="25" name="Flowchart: Off-page Connector 24">
              <a:extLst>
                <a:ext uri="{FF2B5EF4-FFF2-40B4-BE49-F238E27FC236}">
                  <a16:creationId xmlns:a16="http://schemas.microsoft.com/office/drawing/2014/main" id="{88B81992-77FD-4DBF-9F84-028DA8A66AE2}"/>
                </a:ext>
              </a:extLst>
            </p:cNvPr>
            <p:cNvSpPr/>
            <p:nvPr/>
          </p:nvSpPr>
          <p:spPr>
            <a:xfrm rot="16200000">
              <a:off x="4978243" y="1933467"/>
              <a:ext cx="171689" cy="990601"/>
            </a:xfrm>
            <a:prstGeom prst="flowChartOffpageConnector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sz="1200" dirty="0">
                  <a:solidFill>
                    <a:srgbClr val="FFFF00"/>
                  </a:solidFill>
                </a:rPr>
                <a:t>Output Pin</a:t>
              </a:r>
            </a:p>
          </p:txBody>
        </p:sp>
        <p:sp>
          <p:nvSpPr>
            <p:cNvPr id="26" name="Flowchart: Off-page Connector 25">
              <a:extLst>
                <a:ext uri="{FF2B5EF4-FFF2-40B4-BE49-F238E27FC236}">
                  <a16:creationId xmlns:a16="http://schemas.microsoft.com/office/drawing/2014/main" id="{2092BDF5-5E9D-4993-8150-A5EF8B5B1191}"/>
                </a:ext>
              </a:extLst>
            </p:cNvPr>
            <p:cNvSpPr/>
            <p:nvPr/>
          </p:nvSpPr>
          <p:spPr>
            <a:xfrm rot="16200000">
              <a:off x="2085856" y="1904790"/>
              <a:ext cx="171688" cy="990601"/>
            </a:xfrm>
            <a:prstGeom prst="flowChartOffpageConnector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sz="1200" dirty="0">
                  <a:solidFill>
                    <a:srgbClr val="FFFF00"/>
                  </a:solidFill>
                </a:rPr>
                <a:t>Attach</a:t>
              </a:r>
            </a:p>
          </p:txBody>
        </p:sp>
        <p:sp>
          <p:nvSpPr>
            <p:cNvPr id="27" name="Flowchart: Off-page Connector 26">
              <a:extLst>
                <a:ext uri="{FF2B5EF4-FFF2-40B4-BE49-F238E27FC236}">
                  <a16:creationId xmlns:a16="http://schemas.microsoft.com/office/drawing/2014/main" id="{060AF254-157D-40E1-8628-C8DE34EFF1F7}"/>
                </a:ext>
              </a:extLst>
            </p:cNvPr>
            <p:cNvSpPr/>
            <p:nvPr/>
          </p:nvSpPr>
          <p:spPr>
            <a:xfrm rot="16200000">
              <a:off x="2085855" y="2174488"/>
              <a:ext cx="171690" cy="990601"/>
            </a:xfrm>
            <a:prstGeom prst="flowChartOffpageConnector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sz="1200" dirty="0">
                  <a:solidFill>
                    <a:srgbClr val="FFFF00"/>
                  </a:solidFill>
                </a:rPr>
                <a:t>Detach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4B009768-4559-4FAA-918F-A9A6711D7A05}"/>
              </a:ext>
            </a:extLst>
          </p:cNvPr>
          <p:cNvGrpSpPr/>
          <p:nvPr/>
        </p:nvGrpSpPr>
        <p:grpSpPr>
          <a:xfrm>
            <a:off x="1492809" y="1907758"/>
            <a:ext cx="5328636" cy="2499352"/>
            <a:chOff x="1420407" y="2003949"/>
            <a:chExt cx="5328636" cy="2499352"/>
          </a:xfrm>
        </p:grpSpPr>
        <p:sp>
          <p:nvSpPr>
            <p:cNvPr id="17" name="Flowchart: Multidocument 16">
              <a:extLst>
                <a:ext uri="{FF2B5EF4-FFF2-40B4-BE49-F238E27FC236}">
                  <a16:creationId xmlns:a16="http://schemas.microsoft.com/office/drawing/2014/main" id="{998BAE36-3810-4563-84BF-26054849EB6A}"/>
                </a:ext>
              </a:extLst>
            </p:cNvPr>
            <p:cNvSpPr/>
            <p:nvPr/>
          </p:nvSpPr>
          <p:spPr>
            <a:xfrm>
              <a:off x="5008264" y="3333750"/>
              <a:ext cx="1740779" cy="1169551"/>
            </a:xfrm>
            <a:prstGeom prst="flowChartMultidocumen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Objects:</a:t>
              </a:r>
            </a:p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myServo1</a:t>
              </a:r>
            </a:p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myServo2</a:t>
              </a:r>
            </a:p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myServo3</a:t>
              </a:r>
            </a:p>
          </p:txBody>
        </p:sp>
        <p:sp>
          <p:nvSpPr>
            <p:cNvPr id="15" name="Arrow: Curved Left 14">
              <a:extLst>
                <a:ext uri="{FF2B5EF4-FFF2-40B4-BE49-F238E27FC236}">
                  <a16:creationId xmlns:a16="http://schemas.microsoft.com/office/drawing/2014/main" id="{E5183F6F-1D73-41FF-A8D7-E392B04E4085}"/>
                </a:ext>
              </a:extLst>
            </p:cNvPr>
            <p:cNvSpPr/>
            <p:nvPr/>
          </p:nvSpPr>
          <p:spPr>
            <a:xfrm rot="19630627">
              <a:off x="4844223" y="2003949"/>
              <a:ext cx="729014" cy="1786507"/>
            </a:xfrm>
            <a:prstGeom prst="curvedLeftArrow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9" name="Speech Bubble: Oval 18">
              <a:extLst>
                <a:ext uri="{FF2B5EF4-FFF2-40B4-BE49-F238E27FC236}">
                  <a16:creationId xmlns:a16="http://schemas.microsoft.com/office/drawing/2014/main" id="{EC59A167-2436-4DE8-BD5C-DC3122DD01DD}"/>
                </a:ext>
              </a:extLst>
            </p:cNvPr>
            <p:cNvSpPr/>
            <p:nvPr/>
          </p:nvSpPr>
          <p:spPr>
            <a:xfrm>
              <a:off x="1420407" y="2993516"/>
              <a:ext cx="2739988" cy="660975"/>
            </a:xfrm>
            <a:prstGeom prst="wedgeEllipseCallout">
              <a:avLst>
                <a:gd name="adj1" fmla="val 98070"/>
                <a:gd name="adj2" fmla="val -28029"/>
              </a:avLst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Create ‘Servo’ objects using the class definition.</a:t>
              </a:r>
            </a:p>
          </p:txBody>
        </p:sp>
      </p:grpSp>
      <p:sp>
        <p:nvSpPr>
          <p:cNvPr id="20" name="Speech Bubble: Oval 19">
            <a:extLst>
              <a:ext uri="{FF2B5EF4-FFF2-40B4-BE49-F238E27FC236}">
                <a16:creationId xmlns:a16="http://schemas.microsoft.com/office/drawing/2014/main" id="{FF7945DD-5305-4992-BB50-4A81E0B9B287}"/>
              </a:ext>
            </a:extLst>
          </p:cNvPr>
          <p:cNvSpPr/>
          <p:nvPr/>
        </p:nvSpPr>
        <p:spPr>
          <a:xfrm>
            <a:off x="1583235" y="4136372"/>
            <a:ext cx="2739988" cy="660975"/>
          </a:xfrm>
          <a:prstGeom prst="wedgeEllipseCallout">
            <a:avLst>
              <a:gd name="adj1" fmla="val 84037"/>
              <a:gd name="adj2" fmla="val -12516"/>
            </a:avLst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And use each of the objects thus created independently.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2DE99C9-34E3-492F-8FE5-4D5AA673E5C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4583336"/>
            <a:ext cx="1028700" cy="457771"/>
          </a:xfrm>
          <a:prstGeom prst="rect">
            <a:avLst/>
          </a:prstGeom>
        </p:spPr>
      </p:pic>
      <p:sp>
        <p:nvSpPr>
          <p:cNvPr id="16" name="Flowchart: Off-page Connector 15">
            <a:extLst>
              <a:ext uri="{FF2B5EF4-FFF2-40B4-BE49-F238E27FC236}">
                <a16:creationId xmlns:a16="http://schemas.microsoft.com/office/drawing/2014/main" id="{C6480415-D844-41AF-B542-CC1AF3D67492}"/>
              </a:ext>
            </a:extLst>
          </p:cNvPr>
          <p:cNvSpPr/>
          <p:nvPr/>
        </p:nvSpPr>
        <p:spPr>
          <a:xfrm rot="16200000">
            <a:off x="2009654" y="1768001"/>
            <a:ext cx="171690" cy="990601"/>
          </a:xfrm>
          <a:prstGeom prst="flowChartOffpageConnector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1200" dirty="0">
                <a:solidFill>
                  <a:srgbClr val="FFFF00"/>
                </a:solidFill>
              </a:rPr>
              <a:t>Write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F6B4B36-BAA5-4404-9D93-B2E48CA724EB}"/>
              </a:ext>
            </a:extLst>
          </p:cNvPr>
          <p:cNvGrpSpPr/>
          <p:nvPr/>
        </p:nvGrpSpPr>
        <p:grpSpPr>
          <a:xfrm>
            <a:off x="6587305" y="3333503"/>
            <a:ext cx="1224741" cy="396487"/>
            <a:chOff x="6587305" y="3333503"/>
            <a:chExt cx="1224741" cy="396487"/>
          </a:xfrm>
        </p:grpSpPr>
        <p:sp>
          <p:nvSpPr>
            <p:cNvPr id="22" name="Flowchart: Off-page Connector 21">
              <a:extLst>
                <a:ext uri="{FF2B5EF4-FFF2-40B4-BE49-F238E27FC236}">
                  <a16:creationId xmlns:a16="http://schemas.microsoft.com/office/drawing/2014/main" id="{695C941C-8BE3-40F8-B1D7-BB465EC22E7F}"/>
                </a:ext>
              </a:extLst>
            </p:cNvPr>
            <p:cNvSpPr/>
            <p:nvPr/>
          </p:nvSpPr>
          <p:spPr>
            <a:xfrm rot="16200000">
              <a:off x="7230901" y="2924047"/>
              <a:ext cx="171689" cy="990601"/>
            </a:xfrm>
            <a:prstGeom prst="flowChartOffpageConnector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sz="1200" dirty="0">
                  <a:solidFill>
                    <a:srgbClr val="FFFF00"/>
                  </a:solidFill>
                </a:rPr>
                <a:t>Output Pin</a:t>
              </a:r>
            </a:p>
          </p:txBody>
        </p:sp>
        <p:sp>
          <p:nvSpPr>
            <p:cNvPr id="23" name="Flowchart: Off-page Connector 22">
              <a:extLst>
                <a:ext uri="{FF2B5EF4-FFF2-40B4-BE49-F238E27FC236}">
                  <a16:creationId xmlns:a16="http://schemas.microsoft.com/office/drawing/2014/main" id="{37B7F3BC-C57C-4C7B-ADE3-F27AE6B2098B}"/>
                </a:ext>
              </a:extLst>
            </p:cNvPr>
            <p:cNvSpPr/>
            <p:nvPr/>
          </p:nvSpPr>
          <p:spPr>
            <a:xfrm rot="16200000">
              <a:off x="7113831" y="3043285"/>
              <a:ext cx="171689" cy="990601"/>
            </a:xfrm>
            <a:prstGeom prst="flowChartOffpageConnector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sz="1200" dirty="0">
                  <a:solidFill>
                    <a:srgbClr val="FFFF00"/>
                  </a:solidFill>
                </a:rPr>
                <a:t>Output Pin</a:t>
              </a:r>
            </a:p>
          </p:txBody>
        </p:sp>
        <p:sp>
          <p:nvSpPr>
            <p:cNvPr id="18" name="Flowchart: Off-page Connector 17">
              <a:extLst>
                <a:ext uri="{FF2B5EF4-FFF2-40B4-BE49-F238E27FC236}">
                  <a16:creationId xmlns:a16="http://schemas.microsoft.com/office/drawing/2014/main" id="{D608F790-A667-4F46-B9B1-8900BA71017A}"/>
                </a:ext>
              </a:extLst>
            </p:cNvPr>
            <p:cNvSpPr/>
            <p:nvPr/>
          </p:nvSpPr>
          <p:spPr>
            <a:xfrm rot="16200000">
              <a:off x="6996761" y="3148845"/>
              <a:ext cx="171689" cy="990601"/>
            </a:xfrm>
            <a:prstGeom prst="flowChartOffpageConnector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sz="1200" dirty="0">
                  <a:solidFill>
                    <a:srgbClr val="FFFF00"/>
                  </a:solidFill>
                </a:rPr>
                <a:t>Output Pin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32675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E6CE25-34FB-4714-9DAA-1CEAE4715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756" y="2416323"/>
            <a:ext cx="8345486" cy="1021556"/>
          </a:xfrm>
        </p:spPr>
        <p:txBody>
          <a:bodyPr>
            <a:normAutofit fontScale="90000"/>
          </a:bodyPr>
          <a:lstStyle/>
          <a:p>
            <a:r>
              <a:rPr lang="en-US" dirty="0"/>
              <a:t>Sample Code Fragments</a:t>
            </a:r>
            <a:br>
              <a:rPr lang="en-US" dirty="0"/>
            </a:b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0AB60C3-939D-43D0-812C-6CEDD6D880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0" y="1276350"/>
            <a:ext cx="7772400" cy="1125140"/>
          </a:xfrm>
        </p:spPr>
        <p:txBody>
          <a:bodyPr/>
          <a:lstStyle/>
          <a:p>
            <a:r>
              <a:rPr lang="en-US" dirty="0"/>
              <a:t>Part 4</a:t>
            </a:r>
          </a:p>
        </p:txBody>
      </p:sp>
    </p:spTree>
    <p:extLst>
      <p:ext uri="{BB962C8B-B14F-4D97-AF65-F5344CB8AC3E}">
        <p14:creationId xmlns:p14="http://schemas.microsoft.com/office/powerpoint/2010/main" val="13937761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376238"/>
            <a:ext cx="7016194" cy="602252"/>
          </a:xfrm>
        </p:spPr>
        <p:txBody>
          <a:bodyPr>
            <a:normAutofit fontScale="90000"/>
          </a:bodyPr>
          <a:lstStyle/>
          <a:p>
            <a:r>
              <a:rPr lang="en-US" dirty="0"/>
              <a:t>Going a little Deeper</a:t>
            </a:r>
          </a:p>
        </p:txBody>
      </p:sp>
      <p:sp>
        <p:nvSpPr>
          <p:cNvPr id="2" name="Flowchart: Card 1">
            <a:extLst>
              <a:ext uri="{FF2B5EF4-FFF2-40B4-BE49-F238E27FC236}">
                <a16:creationId xmlns:a16="http://schemas.microsoft.com/office/drawing/2014/main" id="{D28882D0-34A9-4243-A02D-162E9AC1F25A}"/>
              </a:ext>
            </a:extLst>
          </p:cNvPr>
          <p:cNvSpPr/>
          <p:nvPr/>
        </p:nvSpPr>
        <p:spPr>
          <a:xfrm>
            <a:off x="2667000" y="1200150"/>
            <a:ext cx="1905000" cy="1074674"/>
          </a:xfrm>
          <a:prstGeom prst="flowChartPunchedCar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LED2</a:t>
            </a:r>
          </a:p>
          <a:p>
            <a:pPr algn="ctr"/>
            <a:r>
              <a:rPr lang="en-US" dirty="0"/>
              <a:t>Class Definition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99F5F24-F9DE-4D9A-904E-71483A2E1C5A}"/>
              </a:ext>
            </a:extLst>
          </p:cNvPr>
          <p:cNvGrpSpPr/>
          <p:nvPr/>
        </p:nvGrpSpPr>
        <p:grpSpPr>
          <a:xfrm>
            <a:off x="300569" y="3338984"/>
            <a:ext cx="1740366" cy="1066800"/>
            <a:chOff x="533400" y="3080891"/>
            <a:chExt cx="1740366" cy="1066800"/>
          </a:xfrm>
        </p:grpSpPr>
        <p:sp>
          <p:nvSpPr>
            <p:cNvPr id="21" name="Arrow: Curved Up 20">
              <a:extLst>
                <a:ext uri="{FF2B5EF4-FFF2-40B4-BE49-F238E27FC236}">
                  <a16:creationId xmlns:a16="http://schemas.microsoft.com/office/drawing/2014/main" id="{9DECA5C6-F95D-4EBA-B420-CD20EF6527DA}"/>
                </a:ext>
              </a:extLst>
            </p:cNvPr>
            <p:cNvSpPr/>
            <p:nvPr/>
          </p:nvSpPr>
          <p:spPr>
            <a:xfrm rot="17984957">
              <a:off x="1501996" y="3375920"/>
              <a:ext cx="1066800" cy="476741"/>
            </a:xfrm>
            <a:prstGeom prst="curvedUpArrow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62B114D-7A67-498B-BAC7-8F4909C06497}"/>
                </a:ext>
              </a:extLst>
            </p:cNvPr>
            <p:cNvSpPr txBox="1"/>
            <p:nvPr/>
          </p:nvSpPr>
          <p:spPr>
            <a:xfrm>
              <a:off x="533400" y="3549322"/>
              <a:ext cx="124217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00B050"/>
                  </a:solidFill>
                </a:rPr>
                <a:t>Name of our  New Object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40B29FF3-FFAC-413B-9DFE-2C1704D5B23B}"/>
              </a:ext>
            </a:extLst>
          </p:cNvPr>
          <p:cNvGrpSpPr/>
          <p:nvPr/>
        </p:nvGrpSpPr>
        <p:grpSpPr>
          <a:xfrm>
            <a:off x="2694150" y="3336591"/>
            <a:ext cx="4249115" cy="1592413"/>
            <a:chOff x="2796986" y="2312794"/>
            <a:chExt cx="4249115" cy="1592413"/>
          </a:xfrm>
        </p:grpSpPr>
        <p:sp>
          <p:nvSpPr>
            <p:cNvPr id="23" name="Arrow: Curved Down 22">
              <a:extLst>
                <a:ext uri="{FF2B5EF4-FFF2-40B4-BE49-F238E27FC236}">
                  <a16:creationId xmlns:a16="http://schemas.microsoft.com/office/drawing/2014/main" id="{56C6A982-D3FC-463D-818E-4A2DC75D98C4}"/>
                </a:ext>
              </a:extLst>
            </p:cNvPr>
            <p:cNvSpPr/>
            <p:nvPr/>
          </p:nvSpPr>
          <p:spPr>
            <a:xfrm rot="14690225">
              <a:off x="2347861" y="2761919"/>
              <a:ext cx="1421761" cy="523512"/>
            </a:xfrm>
            <a:prstGeom prst="curvedDown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5AE67AB-C00D-40C6-B375-6AE37E201CD1}"/>
                </a:ext>
              </a:extLst>
            </p:cNvPr>
            <p:cNvSpPr txBox="1"/>
            <p:nvPr/>
          </p:nvSpPr>
          <p:spPr>
            <a:xfrm>
              <a:off x="3587614" y="3381987"/>
              <a:ext cx="345848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</a:rPr>
                <a:t>Constructor with a passed parameter to be used when first constructing the object 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E89C1A85-0E3D-4717-AC15-2D154D38944F}"/>
              </a:ext>
            </a:extLst>
          </p:cNvPr>
          <p:cNvSpPr txBox="1"/>
          <p:nvPr/>
        </p:nvSpPr>
        <p:spPr>
          <a:xfrm>
            <a:off x="1004621" y="2844656"/>
            <a:ext cx="2895600" cy="5232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#include "Led2.h"</a:t>
            </a:r>
          </a:p>
          <a:p>
            <a:r>
              <a:rPr lang="en-US" sz="14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Led2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myLed1</a:t>
            </a:r>
            <a:r>
              <a:rPr lang="en-US" sz="1400" dirty="0"/>
              <a:t> = </a:t>
            </a:r>
            <a:r>
              <a:rPr lang="en-US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Led2(13)</a:t>
            </a:r>
            <a:r>
              <a:rPr lang="en-US" sz="14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3605B44-58DF-4300-ADBC-BD44389B5EC2}"/>
              </a:ext>
            </a:extLst>
          </p:cNvPr>
          <p:cNvGrpSpPr/>
          <p:nvPr/>
        </p:nvGrpSpPr>
        <p:grpSpPr>
          <a:xfrm>
            <a:off x="4495179" y="2137441"/>
            <a:ext cx="1905000" cy="2231853"/>
            <a:chOff x="4701090" y="1473403"/>
            <a:chExt cx="1905000" cy="2231853"/>
          </a:xfrm>
        </p:grpSpPr>
        <p:sp>
          <p:nvSpPr>
            <p:cNvPr id="29" name="Flowchart: Card 28">
              <a:extLst>
                <a:ext uri="{FF2B5EF4-FFF2-40B4-BE49-F238E27FC236}">
                  <a16:creationId xmlns:a16="http://schemas.microsoft.com/office/drawing/2014/main" id="{615506AA-AAFD-4389-B291-45C807AA731A}"/>
                </a:ext>
              </a:extLst>
            </p:cNvPr>
            <p:cNvSpPr/>
            <p:nvPr/>
          </p:nvSpPr>
          <p:spPr>
            <a:xfrm>
              <a:off x="4701090" y="2630582"/>
              <a:ext cx="1905000" cy="1074674"/>
            </a:xfrm>
            <a:prstGeom prst="flowChartPunchedCard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B050"/>
                  </a:solidFill>
                </a:rPr>
                <a:t>myLed1</a:t>
              </a:r>
            </a:p>
          </p:txBody>
        </p:sp>
        <p:sp>
          <p:nvSpPr>
            <p:cNvPr id="13" name="Arrow: Striped Right 12">
              <a:extLst>
                <a:ext uri="{FF2B5EF4-FFF2-40B4-BE49-F238E27FC236}">
                  <a16:creationId xmlns:a16="http://schemas.microsoft.com/office/drawing/2014/main" id="{E011D333-C3EC-4965-B270-B79F5BFD94F6}"/>
                </a:ext>
              </a:extLst>
            </p:cNvPr>
            <p:cNvSpPr/>
            <p:nvPr/>
          </p:nvSpPr>
          <p:spPr>
            <a:xfrm rot="3607493">
              <a:off x="4254158" y="2082573"/>
              <a:ext cx="1557712" cy="339372"/>
            </a:xfrm>
            <a:prstGeom prst="stripedRightArrow">
              <a:avLst/>
            </a:prstGeom>
            <a:solidFill>
              <a:srgbClr val="FFFF00"/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48A01E3-5F68-485B-AB66-8E4C5312B3D8}"/>
              </a:ext>
            </a:extLst>
          </p:cNvPr>
          <p:cNvGrpSpPr/>
          <p:nvPr/>
        </p:nvGrpSpPr>
        <p:grpSpPr>
          <a:xfrm>
            <a:off x="263824" y="1204397"/>
            <a:ext cx="2403176" cy="2163478"/>
            <a:chOff x="345215" y="1342991"/>
            <a:chExt cx="2403176" cy="2234726"/>
          </a:xfrm>
        </p:grpSpPr>
        <p:sp>
          <p:nvSpPr>
            <p:cNvPr id="30" name="Arrow: Curved Right 29">
              <a:extLst>
                <a:ext uri="{FF2B5EF4-FFF2-40B4-BE49-F238E27FC236}">
                  <a16:creationId xmlns:a16="http://schemas.microsoft.com/office/drawing/2014/main" id="{9EE3AA32-DAC3-4486-B72D-823BBCA5EAC5}"/>
                </a:ext>
              </a:extLst>
            </p:cNvPr>
            <p:cNvSpPr/>
            <p:nvPr/>
          </p:nvSpPr>
          <p:spPr>
            <a:xfrm>
              <a:off x="381960" y="1920082"/>
              <a:ext cx="661897" cy="1657635"/>
            </a:xfrm>
            <a:prstGeom prst="curved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B59D9F6-9270-43AB-AB36-8D205E890560}"/>
                </a:ext>
              </a:extLst>
            </p:cNvPr>
            <p:cNvSpPr txBox="1"/>
            <p:nvPr/>
          </p:nvSpPr>
          <p:spPr>
            <a:xfrm>
              <a:off x="345215" y="1342991"/>
              <a:ext cx="2403176" cy="5404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accent1">
                      <a:lumMod val="75000"/>
                    </a:schemeClr>
                  </a:solidFill>
                </a:rPr>
                <a:t>This line creates a new object</a:t>
              </a:r>
            </a:p>
            <a:p>
              <a:r>
                <a:rPr lang="en-US" sz="1400" dirty="0">
                  <a:solidFill>
                    <a:schemeClr val="accent1">
                      <a:lumMod val="75000"/>
                    </a:schemeClr>
                  </a:solidFill>
                </a:rPr>
                <a:t>Name of our Class is the </a:t>
              </a:r>
              <a:r>
                <a:rPr lang="en-US" sz="1400" b="1" dirty="0">
                  <a:solidFill>
                    <a:schemeClr val="accent1">
                      <a:lumMod val="75000"/>
                    </a:schemeClr>
                  </a:solidFill>
                </a:rPr>
                <a:t>Type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F82BDD7-8C82-496A-8799-652A6D1A9D07}"/>
              </a:ext>
            </a:extLst>
          </p:cNvPr>
          <p:cNvGrpSpPr/>
          <p:nvPr/>
        </p:nvGrpSpPr>
        <p:grpSpPr>
          <a:xfrm>
            <a:off x="517822" y="1914276"/>
            <a:ext cx="3578293" cy="1067554"/>
            <a:chOff x="661939" y="1846855"/>
            <a:chExt cx="2728799" cy="1452856"/>
          </a:xfrm>
        </p:grpSpPr>
        <p:sp>
          <p:nvSpPr>
            <p:cNvPr id="32" name="Arrow: Curved Right 31">
              <a:extLst>
                <a:ext uri="{FF2B5EF4-FFF2-40B4-BE49-F238E27FC236}">
                  <a16:creationId xmlns:a16="http://schemas.microsoft.com/office/drawing/2014/main" id="{AD8F849C-AC58-47F7-9F67-446002AA5088}"/>
                </a:ext>
              </a:extLst>
            </p:cNvPr>
            <p:cNvSpPr/>
            <p:nvPr/>
          </p:nvSpPr>
          <p:spPr>
            <a:xfrm rot="21156198">
              <a:off x="661939" y="2038066"/>
              <a:ext cx="297498" cy="1261645"/>
            </a:xfrm>
            <a:prstGeom prst="curvedRightArrow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492AFEB-F4D0-48C8-8E51-B57B93D3FCDE}"/>
                </a:ext>
              </a:extLst>
            </p:cNvPr>
            <p:cNvSpPr txBox="1"/>
            <p:nvPr/>
          </p:nvSpPr>
          <p:spPr>
            <a:xfrm>
              <a:off x="753303" y="1846855"/>
              <a:ext cx="2637435" cy="113092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The header lets our sketch and the compiler know what is coming further down in our code. Specifically</a:t>
              </a:r>
            </a:p>
            <a:p>
              <a:r>
                <a:rPr lang="en-US" sz="1200" dirty="0"/>
                <a:t>- How to use the Led2 class to make a new object</a:t>
              </a:r>
            </a:p>
            <a:p>
              <a:r>
                <a:rPr lang="en-US" sz="1200" dirty="0"/>
                <a:t>- What properties and methods it has.</a:t>
              </a:r>
            </a:p>
          </p:txBody>
        </p:sp>
      </p:grpSp>
      <p:sp>
        <p:nvSpPr>
          <p:cNvPr id="33" name="Flowchart: Off-page Connector 32">
            <a:extLst>
              <a:ext uri="{FF2B5EF4-FFF2-40B4-BE49-F238E27FC236}">
                <a16:creationId xmlns:a16="http://schemas.microsoft.com/office/drawing/2014/main" id="{FFBFBBA1-54DD-4512-A4D9-1316BCC03153}"/>
              </a:ext>
            </a:extLst>
          </p:cNvPr>
          <p:cNvSpPr/>
          <p:nvPr/>
        </p:nvSpPr>
        <p:spPr>
          <a:xfrm rot="16200000">
            <a:off x="6868826" y="3065381"/>
            <a:ext cx="185030" cy="1088028"/>
          </a:xfrm>
          <a:prstGeom prst="flowChartOffpageConnector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11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Pin 13</a:t>
            </a:r>
            <a:endParaRPr lang="en-US" sz="1100" dirty="0">
              <a:solidFill>
                <a:srgbClr val="FFFF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B9F02C0-7D21-4A11-B5FB-C202EB0B7B96}"/>
              </a:ext>
            </a:extLst>
          </p:cNvPr>
          <p:cNvSpPr txBox="1"/>
          <p:nvPr/>
        </p:nvSpPr>
        <p:spPr>
          <a:xfrm>
            <a:off x="4618750" y="2506681"/>
            <a:ext cx="2467850" cy="3077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Led2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myLed1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/>
              <a:t>=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Led2(13)</a:t>
            </a:r>
            <a:r>
              <a:rPr lang="en-US" sz="14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C2E5F3F1-C711-44AB-9F70-E67D2E44F1A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4583336"/>
            <a:ext cx="1028700" cy="457771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58FEDBDB-9CC3-464A-8362-6233BCC25EEC}"/>
              </a:ext>
            </a:extLst>
          </p:cNvPr>
          <p:cNvGrpSpPr/>
          <p:nvPr/>
        </p:nvGrpSpPr>
        <p:grpSpPr>
          <a:xfrm>
            <a:off x="4292009" y="407896"/>
            <a:ext cx="3181385" cy="830997"/>
            <a:chOff x="955624" y="1970548"/>
            <a:chExt cx="3163622" cy="1130921"/>
          </a:xfrm>
        </p:grpSpPr>
        <p:sp>
          <p:nvSpPr>
            <p:cNvPr id="28" name="Arrow: Curved Right 27">
              <a:extLst>
                <a:ext uri="{FF2B5EF4-FFF2-40B4-BE49-F238E27FC236}">
                  <a16:creationId xmlns:a16="http://schemas.microsoft.com/office/drawing/2014/main" id="{8027D301-CF31-498F-9EA4-6FBBF2E2E8D3}"/>
                </a:ext>
              </a:extLst>
            </p:cNvPr>
            <p:cNvSpPr/>
            <p:nvPr/>
          </p:nvSpPr>
          <p:spPr>
            <a:xfrm rot="3971727">
              <a:off x="1043654" y="2306789"/>
              <a:ext cx="530910" cy="706969"/>
            </a:xfrm>
            <a:prstGeom prst="curvedRightArrow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5981F2C-3361-4469-98EE-F5ABB63DDFC3}"/>
                </a:ext>
              </a:extLst>
            </p:cNvPr>
            <p:cNvSpPr txBox="1"/>
            <p:nvPr/>
          </p:nvSpPr>
          <p:spPr>
            <a:xfrm>
              <a:off x="1481811" y="1970548"/>
              <a:ext cx="2637435" cy="113092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A class definition is in at least two parts</a:t>
              </a:r>
            </a:p>
            <a:p>
              <a:r>
                <a:rPr lang="en-US" sz="1200" dirty="0"/>
                <a:t>- a header file (*.h) and</a:t>
              </a:r>
            </a:p>
            <a:p>
              <a:r>
                <a:rPr lang="en-US" sz="1200" dirty="0"/>
                <a:t>- a C++ program (*.CPP)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65592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000"/>
                            </p:stCondLst>
                            <p:childTnLst>
                              <p:par>
                                <p:cTn id="6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  <p:bldP spid="33" grpId="0" animBg="1"/>
      <p:bldP spid="2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7151" y="112538"/>
            <a:ext cx="7622897" cy="552290"/>
          </a:xfrm>
        </p:spPr>
        <p:txBody>
          <a:bodyPr>
            <a:normAutofit fontScale="90000"/>
          </a:bodyPr>
          <a:lstStyle/>
          <a:p>
            <a:r>
              <a:rPr lang="en-US" dirty="0"/>
              <a:t>A peek Under the Covers : </a:t>
            </a:r>
            <a:r>
              <a:rPr lang="en-US" dirty="0">
                <a:solidFill>
                  <a:srgbClr val="5EEC3C"/>
                </a:solidFill>
              </a:rPr>
              <a:t>The Constructor</a:t>
            </a:r>
            <a:endParaRPr lang="en-US" dirty="0"/>
          </a:p>
        </p:txBody>
      </p:sp>
      <p:sp>
        <p:nvSpPr>
          <p:cNvPr id="2" name="Flowchart: Card 1">
            <a:extLst>
              <a:ext uri="{FF2B5EF4-FFF2-40B4-BE49-F238E27FC236}">
                <a16:creationId xmlns:a16="http://schemas.microsoft.com/office/drawing/2014/main" id="{D28882D0-34A9-4243-A02D-162E9AC1F25A}"/>
              </a:ext>
            </a:extLst>
          </p:cNvPr>
          <p:cNvSpPr/>
          <p:nvPr/>
        </p:nvSpPr>
        <p:spPr>
          <a:xfrm>
            <a:off x="2802592" y="1142000"/>
            <a:ext cx="1905000" cy="1074674"/>
          </a:xfrm>
          <a:prstGeom prst="flowChartPunchedCar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Led2 Class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C81981A-7407-472D-A317-016EA560B332}"/>
              </a:ext>
            </a:extLst>
          </p:cNvPr>
          <p:cNvSpPr txBox="1"/>
          <p:nvPr/>
        </p:nvSpPr>
        <p:spPr>
          <a:xfrm>
            <a:off x="3886200" y="2571750"/>
            <a:ext cx="2895600" cy="3077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Led2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myLed1</a:t>
            </a:r>
            <a:r>
              <a:rPr lang="en-US" sz="1400" dirty="0"/>
              <a:t> = </a:t>
            </a:r>
            <a:r>
              <a:rPr lang="en-US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Led2(13)</a:t>
            </a:r>
            <a:r>
              <a:rPr lang="en-US" sz="14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</p:txBody>
      </p:sp>
      <p:sp>
        <p:nvSpPr>
          <p:cNvPr id="15" name="Speech Bubble: Oval 14">
            <a:extLst>
              <a:ext uri="{FF2B5EF4-FFF2-40B4-BE49-F238E27FC236}">
                <a16:creationId xmlns:a16="http://schemas.microsoft.com/office/drawing/2014/main" id="{13B0FB77-1F53-4041-BB22-E4551CA78D5B}"/>
              </a:ext>
            </a:extLst>
          </p:cNvPr>
          <p:cNvSpPr/>
          <p:nvPr/>
        </p:nvSpPr>
        <p:spPr>
          <a:xfrm>
            <a:off x="2362200" y="1142000"/>
            <a:ext cx="4953000" cy="699031"/>
          </a:xfrm>
          <a:prstGeom prst="wedgeEllipseCallout">
            <a:avLst>
              <a:gd name="adj1" fmla="val 17179"/>
              <a:gd name="adj2" fmla="val 153215"/>
            </a:avLst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This line is calling the constructor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(It constructs the object we will want to use.)</a:t>
            </a:r>
            <a:endParaRPr lang="en-US" sz="1400" dirty="0">
              <a:solidFill>
                <a:srgbClr val="C0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68AD99-74FC-4CFC-AC8D-A5D3FA4C1A1A}"/>
              </a:ext>
            </a:extLst>
          </p:cNvPr>
          <p:cNvSpPr txBox="1"/>
          <p:nvPr/>
        </p:nvSpPr>
        <p:spPr>
          <a:xfrm>
            <a:off x="1306046" y="3493668"/>
            <a:ext cx="5160308" cy="10156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b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r>
              <a:rPr lang="en-US" sz="1200" dirty="0"/>
              <a:t>Led2::Led2(byte </a:t>
            </a:r>
            <a:r>
              <a:rPr lang="en-US" sz="1200" dirty="0">
                <a:solidFill>
                  <a:srgbClr val="FF0000"/>
                </a:solidFill>
              </a:rPr>
              <a:t>pin</a:t>
            </a:r>
            <a:r>
              <a:rPr lang="en-US" sz="1200" dirty="0"/>
              <a:t>) {</a:t>
            </a:r>
          </a:p>
          <a:p>
            <a:r>
              <a:rPr lang="en-US" sz="1200" dirty="0"/>
              <a:t>  _pin = </a:t>
            </a:r>
            <a:r>
              <a:rPr lang="en-US" sz="1200" dirty="0">
                <a:solidFill>
                  <a:srgbClr val="FF0000"/>
                </a:solidFill>
              </a:rPr>
              <a:t>pin</a:t>
            </a:r>
            <a:r>
              <a:rPr lang="en-US" sz="1200" dirty="0"/>
              <a:t>;            // Save the passed pin</a:t>
            </a:r>
          </a:p>
          <a:p>
            <a:r>
              <a:rPr lang="en-US" sz="1200" dirty="0"/>
              <a:t>  pinMode(_pin, OUTPUT); // define our output pin</a:t>
            </a:r>
          </a:p>
          <a:p>
            <a:r>
              <a:rPr lang="en-US" sz="1200" dirty="0"/>
              <a:t>  off();                 // call the off function</a:t>
            </a:r>
          </a:p>
          <a:p>
            <a:r>
              <a:rPr lang="en-US" sz="1200" dirty="0"/>
              <a:t>}</a:t>
            </a:r>
          </a:p>
        </p:txBody>
      </p:sp>
      <p:sp>
        <p:nvSpPr>
          <p:cNvPr id="16" name="Speech Bubble: Oval 15">
            <a:extLst>
              <a:ext uri="{FF2B5EF4-FFF2-40B4-BE49-F238E27FC236}">
                <a16:creationId xmlns:a16="http://schemas.microsoft.com/office/drawing/2014/main" id="{ED268579-10A4-494B-B03C-EB939CFE2773}"/>
              </a:ext>
            </a:extLst>
          </p:cNvPr>
          <p:cNvSpPr/>
          <p:nvPr/>
        </p:nvSpPr>
        <p:spPr>
          <a:xfrm>
            <a:off x="381002" y="2624006"/>
            <a:ext cx="2971800" cy="552290"/>
          </a:xfrm>
          <a:prstGeom prst="wedgeEllipseCallout">
            <a:avLst>
              <a:gd name="adj1" fmla="val 21423"/>
              <a:gd name="adj2" fmla="val 110509"/>
            </a:avLst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Inside the class definition this is what it does.</a:t>
            </a:r>
            <a:endParaRPr lang="en-US" sz="1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0596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5" grpId="0" animBg="1"/>
      <p:bldP spid="1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hlinkClick r:id="rId3" action="ppaction://hlinksldjump"/>
              </a:rPr>
              <a:t>Motivation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hlinkClick r:id="rId4" action="ppaction://hlinksldjump"/>
              </a:rPr>
              <a:t>Ground Work – Types and Structures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hlinkClick r:id="rId5" action="ppaction://hlinksldjump"/>
              </a:rPr>
              <a:t>Basic Concepts - What is a Class ?  How does it work?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hlinkClick r:id="rId6" action="ppaction://hlinksldjump"/>
              </a:rPr>
              <a:t>Sample Code Fragments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hlinkClick r:id="rId7" action="ppaction://hlinksldjump"/>
              </a:rPr>
              <a:t>Example Code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hlinkClick r:id="rId8" action="ppaction://hlinksldjump"/>
              </a:rPr>
              <a:t>Why use a Class?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hlinkClick r:id="rId9" action="ppaction://hlinksldjump"/>
              </a:rPr>
              <a:t>Inspecting the LED2 Class in Detail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hlinkClick r:id="rId10" action="ppaction://hlinksldjump"/>
              </a:rPr>
              <a:t>Backup Material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BCA567-7F2C-4256-9D8B-A87EC4D25AAB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4583336"/>
            <a:ext cx="1028700" cy="457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3094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7151" y="112538"/>
            <a:ext cx="7622897" cy="552290"/>
          </a:xfrm>
        </p:spPr>
        <p:txBody>
          <a:bodyPr>
            <a:normAutofit fontScale="90000"/>
          </a:bodyPr>
          <a:lstStyle/>
          <a:p>
            <a:r>
              <a:rPr lang="en-US" dirty="0"/>
              <a:t>A peek Under the Covers : the </a:t>
            </a:r>
            <a:r>
              <a:rPr lang="en-US" dirty="0">
                <a:solidFill>
                  <a:srgbClr val="5EEC3C"/>
                </a:solidFill>
              </a:rPr>
              <a:t>on() </a:t>
            </a:r>
            <a:r>
              <a:rPr lang="en-US" dirty="0"/>
              <a:t>property</a:t>
            </a:r>
          </a:p>
        </p:txBody>
      </p:sp>
      <p:sp>
        <p:nvSpPr>
          <p:cNvPr id="2" name="Flowchart: Card 1">
            <a:extLst>
              <a:ext uri="{FF2B5EF4-FFF2-40B4-BE49-F238E27FC236}">
                <a16:creationId xmlns:a16="http://schemas.microsoft.com/office/drawing/2014/main" id="{D28882D0-34A9-4243-A02D-162E9AC1F25A}"/>
              </a:ext>
            </a:extLst>
          </p:cNvPr>
          <p:cNvSpPr/>
          <p:nvPr/>
        </p:nvSpPr>
        <p:spPr>
          <a:xfrm>
            <a:off x="2802592" y="1142000"/>
            <a:ext cx="1905000" cy="1074674"/>
          </a:xfrm>
          <a:prstGeom prst="flowChartPunchedCar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Led2 Class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FD52B14-EFFC-4063-A6BD-6A39F416055E}"/>
              </a:ext>
            </a:extLst>
          </p:cNvPr>
          <p:cNvGrpSpPr/>
          <p:nvPr/>
        </p:nvGrpSpPr>
        <p:grpSpPr>
          <a:xfrm>
            <a:off x="1295400" y="1220627"/>
            <a:ext cx="1600200" cy="311956"/>
            <a:chOff x="1200150" y="1573994"/>
            <a:chExt cx="1600200" cy="311956"/>
          </a:xfrm>
        </p:grpSpPr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2E2972D8-57E5-4E8E-9D3C-C2059DADAB64}"/>
                </a:ext>
              </a:extLst>
            </p:cNvPr>
            <p:cNvSpPr/>
            <p:nvPr/>
          </p:nvSpPr>
          <p:spPr>
            <a:xfrm>
              <a:off x="1295400" y="1777937"/>
              <a:ext cx="1371600" cy="108013"/>
            </a:xfrm>
            <a:prstGeom prst="right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EBC5A7F-2651-44EE-9BCC-86D9068972AA}"/>
                </a:ext>
              </a:extLst>
            </p:cNvPr>
            <p:cNvSpPr txBox="1"/>
            <p:nvPr/>
          </p:nvSpPr>
          <p:spPr>
            <a:xfrm>
              <a:off x="1200150" y="1573994"/>
              <a:ext cx="16002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“on” Command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663BA15D-FD0A-4A2D-B956-2CD35EABA77D}"/>
              </a:ext>
            </a:extLst>
          </p:cNvPr>
          <p:cNvSpPr txBox="1"/>
          <p:nvPr/>
        </p:nvSpPr>
        <p:spPr>
          <a:xfrm>
            <a:off x="227151" y="2639247"/>
            <a:ext cx="72614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myLed1.</a:t>
            </a:r>
            <a:r>
              <a:rPr lang="en-US" sz="1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on(); </a:t>
            </a:r>
            <a:r>
              <a:rPr lang="en-US" sz="1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Outside the shoebox the </a:t>
            </a:r>
            <a:r>
              <a:rPr lang="en-US" sz="1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</a:t>
            </a:r>
            <a:r>
              <a:rPr lang="en-US" sz="1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method of myLed1 object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3D2071D-53D8-4A20-B30D-4686B50120F7}"/>
              </a:ext>
            </a:extLst>
          </p:cNvPr>
          <p:cNvGrpSpPr/>
          <p:nvPr/>
        </p:nvGrpSpPr>
        <p:grpSpPr>
          <a:xfrm>
            <a:off x="189062" y="2838771"/>
            <a:ext cx="7394275" cy="1828310"/>
            <a:chOff x="189062" y="2838771"/>
            <a:chExt cx="7394275" cy="1828310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E2C6F95-F2D7-4B6D-AA71-8D7B5504F3CF}"/>
                </a:ext>
              </a:extLst>
            </p:cNvPr>
            <p:cNvSpPr txBox="1"/>
            <p:nvPr/>
          </p:nvSpPr>
          <p:spPr>
            <a:xfrm>
              <a:off x="189062" y="3897640"/>
              <a:ext cx="739427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rgbClr val="0066FF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void Led2::</a:t>
              </a:r>
              <a:r>
                <a:rPr lang="en-US" sz="11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on() </a:t>
              </a:r>
              <a:r>
                <a:rPr lang="en-US" sz="1100" dirty="0">
                  <a:solidFill>
                    <a:srgbClr val="0066FF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</a:t>
              </a:r>
            </a:p>
            <a:p>
              <a:r>
                <a:rPr lang="en-US" sz="1100" dirty="0">
                  <a:solidFill>
                    <a:srgbClr val="0066FF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 _blink = false; // Turn off blink mode</a:t>
              </a:r>
            </a:p>
            <a:p>
              <a:r>
                <a:rPr lang="en-US" sz="1100" dirty="0">
                  <a:solidFill>
                    <a:srgbClr val="0066FF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 _state = HIGH;  // Set desired state LED will turn on with next call to update</a:t>
              </a:r>
            </a:p>
            <a:p>
              <a:r>
                <a:rPr lang="en-US" sz="1100" dirty="0">
                  <a:solidFill>
                    <a:srgbClr val="0066FF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}</a:t>
              </a:r>
            </a:p>
          </p:txBody>
        </p:sp>
        <p:sp>
          <p:nvSpPr>
            <p:cNvPr id="42" name="Arrow: Curved Left 41">
              <a:extLst>
                <a:ext uri="{FF2B5EF4-FFF2-40B4-BE49-F238E27FC236}">
                  <a16:creationId xmlns:a16="http://schemas.microsoft.com/office/drawing/2014/main" id="{FD39DF94-F2B7-4A9B-89CA-C643FC828426}"/>
                </a:ext>
              </a:extLst>
            </p:cNvPr>
            <p:cNvSpPr/>
            <p:nvPr/>
          </p:nvSpPr>
          <p:spPr>
            <a:xfrm rot="682364">
              <a:off x="1757391" y="2838771"/>
              <a:ext cx="304800" cy="1064500"/>
            </a:xfrm>
            <a:prstGeom prst="curvedLeftArrow">
              <a:avLst/>
            </a:prstGeom>
            <a:solidFill>
              <a:srgbClr val="5EEC3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3" name="Speech Bubble: Oval 2">
            <a:extLst>
              <a:ext uri="{FF2B5EF4-FFF2-40B4-BE49-F238E27FC236}">
                <a16:creationId xmlns:a16="http://schemas.microsoft.com/office/drawing/2014/main" id="{31A1C3FC-8999-49B6-A2F0-5A278E7522BD}"/>
              </a:ext>
            </a:extLst>
          </p:cNvPr>
          <p:cNvSpPr/>
          <p:nvPr/>
        </p:nvSpPr>
        <p:spPr>
          <a:xfrm>
            <a:off x="2377477" y="2973722"/>
            <a:ext cx="4897772" cy="791749"/>
          </a:xfrm>
          <a:prstGeom prst="wedgeEllipseCallout">
            <a:avLst>
              <a:gd name="adj1" fmla="val -61379"/>
              <a:gd name="adj2" fmla="val 77729"/>
            </a:avLst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Inside the shoebox </a:t>
            </a:r>
            <a:r>
              <a:rPr lang="en-US" sz="1600" b="1" dirty="0">
                <a:solidFill>
                  <a:srgbClr val="C00000"/>
                </a:solidFill>
              </a:rPr>
              <a:t>on()</a:t>
            </a:r>
            <a:r>
              <a:rPr lang="en-US" sz="1600" dirty="0">
                <a:solidFill>
                  <a:schemeClr val="tx1"/>
                </a:solidFill>
              </a:rPr>
              <a:t> is a function that sets the private internal variable </a:t>
            </a:r>
            <a:r>
              <a:rPr lang="en-US" sz="1600" dirty="0">
                <a:solidFill>
                  <a:srgbClr val="C00000"/>
                </a:solidFill>
              </a:rPr>
              <a:t>_state </a:t>
            </a:r>
            <a:r>
              <a:rPr lang="en-US" sz="1600" dirty="0">
                <a:solidFill>
                  <a:schemeClr val="tx1"/>
                </a:solidFill>
              </a:rPr>
              <a:t>and </a:t>
            </a:r>
            <a:r>
              <a:rPr lang="en-US" sz="1600" dirty="0">
                <a:solidFill>
                  <a:srgbClr val="C00000"/>
                </a:solidFill>
              </a:rPr>
              <a:t>_blink</a:t>
            </a:r>
          </a:p>
        </p:txBody>
      </p:sp>
    </p:spTree>
    <p:extLst>
      <p:ext uri="{BB962C8B-B14F-4D97-AF65-F5344CB8AC3E}">
        <p14:creationId xmlns:p14="http://schemas.microsoft.com/office/powerpoint/2010/main" val="68010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3" name="Picture 25">
            <a:extLst>
              <a:ext uri="{FF2B5EF4-FFF2-40B4-BE49-F238E27FC236}">
                <a16:creationId xmlns:a16="http://schemas.microsoft.com/office/drawing/2014/main" id="{942FA947-34E7-4B98-ACA9-887D7D31AE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3275" y="1"/>
            <a:ext cx="4657725" cy="2984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6" name="Picture 28">
            <a:extLst>
              <a:ext uri="{FF2B5EF4-FFF2-40B4-BE49-F238E27FC236}">
                <a16:creationId xmlns:a16="http://schemas.microsoft.com/office/drawing/2014/main" id="{B927D04C-B84D-4C20-9BE5-2E24D3E4D0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3275" y="1"/>
            <a:ext cx="4657725" cy="2984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5" name="Picture 27">
            <a:extLst>
              <a:ext uri="{FF2B5EF4-FFF2-40B4-BE49-F238E27FC236}">
                <a16:creationId xmlns:a16="http://schemas.microsoft.com/office/drawing/2014/main" id="{7AD8BEA8-FBF0-48AA-BFC9-9368ABDF2F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3275" y="1"/>
            <a:ext cx="4657725" cy="2984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4" name="Picture 26">
            <a:extLst>
              <a:ext uri="{FF2B5EF4-FFF2-40B4-BE49-F238E27FC236}">
                <a16:creationId xmlns:a16="http://schemas.microsoft.com/office/drawing/2014/main" id="{7C6FC37A-2EC6-4FF9-BA27-23679FF7F5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3275" y="1"/>
            <a:ext cx="4657725" cy="2984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7" name="Picture 19">
            <a:extLst>
              <a:ext uri="{FF2B5EF4-FFF2-40B4-BE49-F238E27FC236}">
                <a16:creationId xmlns:a16="http://schemas.microsoft.com/office/drawing/2014/main" id="{5271E19D-644A-45E1-A935-1D3F1BE852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3275" y="0"/>
            <a:ext cx="4656535" cy="2980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>
            <a:extLst>
              <a:ext uri="{FF2B5EF4-FFF2-40B4-BE49-F238E27FC236}">
                <a16:creationId xmlns:a16="http://schemas.microsoft.com/office/drawing/2014/main" id="{16D9B409-0757-4758-9826-8279A8B5C5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3275" y="0"/>
            <a:ext cx="4656535" cy="2980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59E45B28-434A-43E3-BDAB-8DC356ECA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3275" y="0"/>
            <a:ext cx="4657725" cy="2980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3">
            <a:extLst>
              <a:ext uri="{FF2B5EF4-FFF2-40B4-BE49-F238E27FC236}">
                <a16:creationId xmlns:a16="http://schemas.microsoft.com/office/drawing/2014/main" id="{9748826B-DA3E-493C-B135-1BA40EEDF3E6}"/>
              </a:ext>
            </a:extLst>
          </p:cNvPr>
          <p:cNvSpPr txBox="1">
            <a:spLocks/>
          </p:cNvSpPr>
          <p:nvPr/>
        </p:nvSpPr>
        <p:spPr>
          <a:xfrm>
            <a:off x="3581400" y="590550"/>
            <a:ext cx="4190999" cy="441377"/>
          </a:xfrm>
          <a:prstGeom prst="rect">
            <a:avLst/>
          </a:prstGeom>
        </p:spPr>
        <p:txBody>
          <a:bodyPr>
            <a:normAutofit fontScale="82500" lnSpcReduction="20000"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33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342900"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685800"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1028700"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dirty="0"/>
              <a:t>The Next Train Departs in:</a:t>
            </a:r>
          </a:p>
        </p:txBody>
      </p:sp>
    </p:spTree>
  </p:cSld>
  <p:clrMapOvr>
    <a:masterClrMapping/>
  </p:clrMapOvr>
  <p:transition advClick="0" advTm="301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60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600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60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120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60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180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60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2400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30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2700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30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E6CE25-34FB-4714-9DAA-1CEAE4715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756" y="2416323"/>
            <a:ext cx="8345486" cy="1021556"/>
          </a:xfrm>
        </p:spPr>
        <p:txBody>
          <a:bodyPr>
            <a:normAutofit fontScale="90000"/>
          </a:bodyPr>
          <a:lstStyle/>
          <a:p>
            <a:r>
              <a:rPr lang="en-US" dirty="0"/>
              <a:t>Example Code</a:t>
            </a:r>
            <a:br>
              <a:rPr lang="en-US" dirty="0"/>
            </a:b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0AB60C3-939D-43D0-812C-6CEDD6D880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0" y="1276350"/>
            <a:ext cx="7772400" cy="1125140"/>
          </a:xfrm>
        </p:spPr>
        <p:txBody>
          <a:bodyPr/>
          <a:lstStyle/>
          <a:p>
            <a:r>
              <a:rPr lang="en-US" dirty="0"/>
              <a:t>Part 5</a:t>
            </a:r>
          </a:p>
        </p:txBody>
      </p:sp>
    </p:spTree>
    <p:extLst>
      <p:ext uri="{BB962C8B-B14F-4D97-AF65-F5344CB8AC3E}">
        <p14:creationId xmlns:p14="http://schemas.microsoft.com/office/powerpoint/2010/main" val="18018009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529E4AA-96AB-44E1-B8AB-8374A8C80405}"/>
              </a:ext>
            </a:extLst>
          </p:cNvPr>
          <p:cNvSpPr txBox="1"/>
          <p:nvPr/>
        </p:nvSpPr>
        <p:spPr>
          <a:xfrm>
            <a:off x="299006" y="650387"/>
            <a:ext cx="7010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1800" dirty="0"/>
              <a:t>The header defines the ‘entry points’ for the functions but it is the CPP program that implements the functions. Both are required.</a:t>
            </a:r>
          </a:p>
          <a:p>
            <a:pPr marL="0" indent="0">
              <a:buNone/>
            </a:pPr>
            <a:r>
              <a:rPr lang="en-US" sz="1800" dirty="0"/>
              <a:t>On the previous slide I indicated you would add the following line: 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16203" y="133350"/>
            <a:ext cx="7016194" cy="415879"/>
          </a:xfrm>
        </p:spPr>
        <p:txBody>
          <a:bodyPr>
            <a:normAutofit fontScale="90000"/>
          </a:bodyPr>
          <a:lstStyle/>
          <a:p>
            <a:r>
              <a:rPr lang="en-US" dirty="0"/>
              <a:t>Side discussion - File Locations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65B5E1-D501-4FB5-903E-12C3DF9EB73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4583336"/>
            <a:ext cx="1028700" cy="45777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1DD7D1-7BD3-4C7E-91A2-B03796B6B9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957" y="4179153"/>
            <a:ext cx="5946497" cy="830997"/>
          </a:xfrm>
          <a:solidFill>
            <a:schemeClr val="bg1">
              <a:lumMod val="85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 use of angle brackets (&lt;&gt;) causes the compiler to search the </a:t>
            </a:r>
            <a:r>
              <a:rPr lang="en-US" sz="1200" b="1" i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default</a:t>
            </a:r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include directory. Using double quotes ("") causes it to search the </a:t>
            </a:r>
            <a:r>
              <a:rPr lang="en-US" sz="1200" b="1" i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current working directory </a:t>
            </a:r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 only if that search fails the default include directory.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913ADD-343E-47BA-A4D8-9B59A35B204C}"/>
              </a:ext>
            </a:extLst>
          </p:cNvPr>
          <p:cNvSpPr txBox="1"/>
          <p:nvPr/>
        </p:nvSpPr>
        <p:spPr>
          <a:xfrm>
            <a:off x="1143000" y="1573717"/>
            <a:ext cx="2114416" cy="3077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#include "Led2.h"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F86BC7-EFB7-429F-94E3-3A1C7A07A80F}"/>
              </a:ext>
            </a:extLst>
          </p:cNvPr>
          <p:cNvSpPr txBox="1"/>
          <p:nvPr/>
        </p:nvSpPr>
        <p:spPr>
          <a:xfrm>
            <a:off x="299006" y="1966768"/>
            <a:ext cx="495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indent="0">
              <a:buNone/>
            </a:lvl1pPr>
          </a:lstStyle>
          <a:p>
            <a:r>
              <a:rPr lang="en-US" dirty="0"/>
              <a:t>But where do the *.h and *.</a:t>
            </a:r>
            <a:r>
              <a:rPr lang="en-US" dirty="0" err="1"/>
              <a:t>cpp</a:t>
            </a:r>
            <a:r>
              <a:rPr lang="en-US" dirty="0"/>
              <a:t> files actually go?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41B0DB-98CD-485C-898B-7F03C8825436}"/>
              </a:ext>
            </a:extLst>
          </p:cNvPr>
          <p:cNvSpPr txBox="1"/>
          <p:nvPr/>
        </p:nvSpPr>
        <p:spPr>
          <a:xfrm>
            <a:off x="299006" y="2411068"/>
            <a:ext cx="7467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indent="0">
              <a:buNone/>
            </a:lvl1pPr>
          </a:lstStyle>
          <a:p>
            <a:r>
              <a:rPr lang="en-US" dirty="0"/>
              <a:t>If you use “double quotes” (as shown above) then put the two files in same directory as your main sketch. This is good while developing or testing.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9AEAC8-46BC-4ECF-AEB3-BBA8A2E8DE8C}"/>
              </a:ext>
            </a:extLst>
          </p:cNvPr>
          <p:cNvSpPr txBox="1"/>
          <p:nvPr/>
        </p:nvSpPr>
        <p:spPr>
          <a:xfrm>
            <a:off x="299006" y="3130186"/>
            <a:ext cx="7239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indent="0">
              <a:buNone/>
            </a:lvl1pPr>
          </a:lstStyle>
          <a:p>
            <a:r>
              <a:rPr lang="en-US" dirty="0"/>
              <a:t>If you use &lt;angle brackets&gt; then the two files </a:t>
            </a:r>
            <a:r>
              <a:rPr lang="en-US" b="1" i="1" dirty="0"/>
              <a:t>must</a:t>
            </a:r>
            <a:r>
              <a:rPr lang="en-US" dirty="0"/>
              <a:t> go in your libraries folder (under the folder where you keep your sketches.) </a:t>
            </a:r>
          </a:p>
          <a:p>
            <a:r>
              <a:rPr lang="en-US" dirty="0"/>
              <a:t>This is good for your final class code.</a:t>
            </a:r>
          </a:p>
        </p:txBody>
      </p:sp>
    </p:spTree>
    <p:extLst>
      <p:ext uri="{BB962C8B-B14F-4D97-AF65-F5344CB8AC3E}">
        <p14:creationId xmlns:p14="http://schemas.microsoft.com/office/powerpoint/2010/main" val="8743377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376238"/>
            <a:ext cx="7016194" cy="602252"/>
          </a:xfrm>
        </p:spPr>
        <p:txBody>
          <a:bodyPr>
            <a:normAutofit fontScale="90000"/>
          </a:bodyPr>
          <a:lstStyle/>
          <a:p>
            <a:r>
              <a:rPr lang="en-US" dirty="0"/>
              <a:t>The Header File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C2E5F3F1-C711-44AB-9F70-E67D2E44F1A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4583336"/>
            <a:ext cx="1028700" cy="457771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45981F2C-3361-4469-98EE-F5ABB63DDFC3}"/>
              </a:ext>
            </a:extLst>
          </p:cNvPr>
          <p:cNvSpPr txBox="1"/>
          <p:nvPr/>
        </p:nvSpPr>
        <p:spPr>
          <a:xfrm>
            <a:off x="4821150" y="407896"/>
            <a:ext cx="2652244" cy="646331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A class definition is in at least two parts</a:t>
            </a:r>
          </a:p>
          <a:p>
            <a:r>
              <a:rPr lang="en-US" sz="1200" dirty="0"/>
              <a:t>- a header file (*.h) and</a:t>
            </a:r>
          </a:p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- a C++ program (*.CPP)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984A4E-3A44-4459-A132-2CB3BE335382}"/>
              </a:ext>
            </a:extLst>
          </p:cNvPr>
          <p:cNvSpPr txBox="1"/>
          <p:nvPr/>
        </p:nvSpPr>
        <p:spPr>
          <a:xfrm>
            <a:off x="256960" y="947408"/>
            <a:ext cx="72771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/*****************************************************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** LED2_H                                          **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**                                                 **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** This class implements standard LED on-off       **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** logic on a pin you specify plus a configurable  **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** blinking effect. It does so without any delay   **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** calls. (no blocking code)                       **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*****************************************************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*/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class Led2 {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private: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int _pin;                           // the number of the LED pin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unsigned long _onTime;              // milliseconds of on-time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unsigned long _offTime;             // milliseconds of off-time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unsigned long _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nextTime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;            // next time change in milliseconds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bool _blink;                        // true if we are in blinking mode, false if not</a:t>
            </a:r>
          </a:p>
          <a:p>
            <a:r>
              <a:rPr lang="en-US" sz="9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 snip }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public: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Led2(byte pin);                     // Simple default definition 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void update();                      // update things based on elapsed time (call often)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void off();                         // Turning off the LED (and sets blink to false)</a:t>
            </a:r>
          </a:p>
          <a:p>
            <a:r>
              <a:rPr lang="en-US" sz="900" b="1" dirty="0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void on();                          // Turning on  the LED (and sets blink to false)</a:t>
            </a:r>
          </a:p>
          <a:p>
            <a:r>
              <a:rPr lang="en-US" sz="9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 snip }</a:t>
            </a:r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};</a:t>
            </a:r>
          </a:p>
        </p:txBody>
      </p:sp>
      <p:sp>
        <p:nvSpPr>
          <p:cNvPr id="5" name="Speech Bubble: Rectangle 4">
            <a:extLst>
              <a:ext uri="{FF2B5EF4-FFF2-40B4-BE49-F238E27FC236}">
                <a16:creationId xmlns:a16="http://schemas.microsoft.com/office/drawing/2014/main" id="{9413B680-B730-4503-8CAB-48425B56E63E}"/>
              </a:ext>
            </a:extLst>
          </p:cNvPr>
          <p:cNvSpPr/>
          <p:nvPr/>
        </p:nvSpPr>
        <p:spPr>
          <a:xfrm>
            <a:off x="1295400" y="1556786"/>
            <a:ext cx="2209800" cy="228600"/>
          </a:xfrm>
          <a:prstGeom prst="wedgeRectCallout">
            <a:avLst>
              <a:gd name="adj1" fmla="val -84032"/>
              <a:gd name="adj2" fmla="val 240793"/>
            </a:avLst>
          </a:prstGeom>
          <a:solidFill>
            <a:schemeClr val="accent6">
              <a:lumMod val="20000"/>
              <a:lumOff val="80000"/>
            </a:schemeClr>
          </a:solidFill>
          <a:ln w="158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Tell compiler we are defining a class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6" name="Speech Bubble: Rectangle 35">
            <a:extLst>
              <a:ext uri="{FF2B5EF4-FFF2-40B4-BE49-F238E27FC236}">
                <a16:creationId xmlns:a16="http://schemas.microsoft.com/office/drawing/2014/main" id="{6FE574DC-F015-49C5-841B-51FBEFF86503}"/>
              </a:ext>
            </a:extLst>
          </p:cNvPr>
          <p:cNvSpPr/>
          <p:nvPr/>
        </p:nvSpPr>
        <p:spPr>
          <a:xfrm>
            <a:off x="2209800" y="1962150"/>
            <a:ext cx="4343400" cy="228600"/>
          </a:xfrm>
          <a:prstGeom prst="wedgeRectCallout">
            <a:avLst>
              <a:gd name="adj1" fmla="val -72386"/>
              <a:gd name="adj2" fmla="val 158350"/>
            </a:avLst>
          </a:prstGeom>
          <a:solidFill>
            <a:schemeClr val="accent6">
              <a:lumMod val="20000"/>
              <a:lumOff val="80000"/>
            </a:schemeClr>
          </a:solidFill>
          <a:ln w="158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Some variables (or functions) are private – completely inside the shoebox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7" name="Speech Bubble: Rectangle 36">
            <a:extLst>
              <a:ext uri="{FF2B5EF4-FFF2-40B4-BE49-F238E27FC236}">
                <a16:creationId xmlns:a16="http://schemas.microsoft.com/office/drawing/2014/main" id="{60924763-0E37-4C06-8C3E-57540F94278A}"/>
              </a:ext>
            </a:extLst>
          </p:cNvPr>
          <p:cNvSpPr/>
          <p:nvPr/>
        </p:nvSpPr>
        <p:spPr>
          <a:xfrm>
            <a:off x="2514600" y="2945810"/>
            <a:ext cx="4495800" cy="228600"/>
          </a:xfrm>
          <a:prstGeom prst="wedgeRectCallout">
            <a:avLst>
              <a:gd name="adj1" fmla="val -81789"/>
              <a:gd name="adj2" fmla="val 130869"/>
            </a:avLst>
          </a:prstGeom>
          <a:solidFill>
            <a:schemeClr val="accent6">
              <a:lumMod val="20000"/>
              <a:lumOff val="80000"/>
            </a:schemeClr>
          </a:solidFill>
          <a:ln w="158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Some are public – available outside the class (They stick out of the shoebox)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8" name="Speech Bubble: Rectangle 37">
            <a:extLst>
              <a:ext uri="{FF2B5EF4-FFF2-40B4-BE49-F238E27FC236}">
                <a16:creationId xmlns:a16="http://schemas.microsoft.com/office/drawing/2014/main" id="{830BC630-FD85-41E0-BF98-E0CE667E8A94}"/>
              </a:ext>
            </a:extLst>
          </p:cNvPr>
          <p:cNvSpPr/>
          <p:nvPr/>
        </p:nvSpPr>
        <p:spPr>
          <a:xfrm>
            <a:off x="2819400" y="3409950"/>
            <a:ext cx="2819400" cy="457200"/>
          </a:xfrm>
          <a:prstGeom prst="wedgeRectCallout">
            <a:avLst>
              <a:gd name="adj1" fmla="val -88997"/>
              <a:gd name="adj2" fmla="val -20874"/>
            </a:avLst>
          </a:prstGeom>
          <a:solidFill>
            <a:schemeClr val="accent6">
              <a:lumMod val="20000"/>
              <a:lumOff val="80000"/>
            </a:schemeClr>
          </a:solidFill>
          <a:ln w="158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This function has same name as class and no other return type – it is the CONSTRUCTOR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EF9804D0-9FAB-401C-B2A1-57672930A9EC}"/>
              </a:ext>
            </a:extLst>
          </p:cNvPr>
          <p:cNvSpPr/>
          <p:nvPr/>
        </p:nvSpPr>
        <p:spPr>
          <a:xfrm>
            <a:off x="1294818" y="4457181"/>
            <a:ext cx="4724400" cy="457200"/>
          </a:xfrm>
          <a:prstGeom prst="wedgeRectCallout">
            <a:avLst>
              <a:gd name="adj1" fmla="val -41957"/>
              <a:gd name="adj2" fmla="val -147592"/>
            </a:avLst>
          </a:prstGeom>
          <a:solidFill>
            <a:schemeClr val="accent6">
              <a:lumMod val="40000"/>
              <a:lumOff val="60000"/>
            </a:schemeClr>
          </a:solidFill>
          <a:ln w="158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This (incomplete) code is the header. Notice It tells the compiler what to expect in the CPP program … but it has no real executable code of its own. 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2453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6" grpId="0" animBg="1"/>
      <p:bldP spid="37" grpId="0" animBg="1"/>
      <p:bldP spid="38" grpId="0" animBg="1"/>
      <p:bldP spid="10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130986"/>
            <a:ext cx="7016194" cy="602252"/>
          </a:xfrm>
        </p:spPr>
        <p:txBody>
          <a:bodyPr>
            <a:normAutofit fontScale="90000"/>
          </a:bodyPr>
          <a:lstStyle/>
          <a:p>
            <a:r>
              <a:rPr lang="en-US" dirty="0"/>
              <a:t>The C++ part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C2E5F3F1-C711-44AB-9F70-E67D2E44F1A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4583336"/>
            <a:ext cx="1028700" cy="457771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45981F2C-3361-4469-98EE-F5ABB63DDFC3}"/>
              </a:ext>
            </a:extLst>
          </p:cNvPr>
          <p:cNvSpPr txBox="1"/>
          <p:nvPr/>
        </p:nvSpPr>
        <p:spPr>
          <a:xfrm>
            <a:off x="4821150" y="167419"/>
            <a:ext cx="2652244" cy="646331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A class definition is in at least two parts</a:t>
            </a:r>
          </a:p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- a header file (*.h) and</a:t>
            </a:r>
          </a:p>
          <a:p>
            <a:r>
              <a:rPr lang="en-US" sz="1200" dirty="0"/>
              <a:t>- a C++ program (*.CPP)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984A4E-3A44-4459-A132-2CB3BE335382}"/>
              </a:ext>
            </a:extLst>
          </p:cNvPr>
          <p:cNvSpPr txBox="1"/>
          <p:nvPr/>
        </p:nvSpPr>
        <p:spPr>
          <a:xfrm>
            <a:off x="247505" y="766702"/>
            <a:ext cx="7277100" cy="423192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#include "Led2.h"</a:t>
            </a:r>
          </a:p>
          <a:p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Led2::Led2(byte pin) {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// Save the passed pin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_pin = pin;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void Led2::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pinMode(_pin, OUTPUT);    // define our output pin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off();                    // call the function that sets out LED to off initially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void Led2::off() {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_blink = false;         // Turn off blink mode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_state = LOW;           // Set the desired state - LED will turn off on next call to update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r>
              <a:rPr lang="en-US" sz="900" dirty="0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 Led2::on() {</a:t>
            </a:r>
          </a:p>
          <a:p>
            <a:r>
              <a:rPr lang="en-US" sz="900" dirty="0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_blink = false; // Turn off blink mode</a:t>
            </a:r>
          </a:p>
          <a:p>
            <a:r>
              <a:rPr lang="en-US" sz="900" dirty="0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_state = HIGH;  // Set desired state LED will turn on with next call to update</a:t>
            </a:r>
          </a:p>
          <a:p>
            <a:r>
              <a:rPr lang="en-US" sz="900" dirty="0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void Led2::update() {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if (_blink) {                                         // If in blinking mode look at timing first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if ( millis() &gt;= _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nextTime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) {                       // It is time to do something.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 _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nextTime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=  millis() + (_state == LOW ? _onTime : _offTime);  // and calculate when next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                                  // change of state is due 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 _state = !_state;                                              // swap states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digitalWrite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(_pin, _state);                 // update the actual output according to desired state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5" name="Speech Bubble: Rectangle 4">
            <a:extLst>
              <a:ext uri="{FF2B5EF4-FFF2-40B4-BE49-F238E27FC236}">
                <a16:creationId xmlns:a16="http://schemas.microsoft.com/office/drawing/2014/main" id="{9413B680-B730-4503-8CAB-48425B56E63E}"/>
              </a:ext>
            </a:extLst>
          </p:cNvPr>
          <p:cNvSpPr/>
          <p:nvPr/>
        </p:nvSpPr>
        <p:spPr>
          <a:xfrm>
            <a:off x="2968310" y="775611"/>
            <a:ext cx="2209800" cy="228600"/>
          </a:xfrm>
          <a:prstGeom prst="wedgeRectCallout">
            <a:avLst>
              <a:gd name="adj1" fmla="val -112776"/>
              <a:gd name="adj2" fmla="val -6535"/>
            </a:avLst>
          </a:prstGeom>
          <a:solidFill>
            <a:schemeClr val="accent6">
              <a:lumMod val="20000"/>
              <a:lumOff val="80000"/>
            </a:schemeClr>
          </a:solidFill>
          <a:ln w="158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Include the header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8" name="Speech Bubble: Rectangle 37">
            <a:extLst>
              <a:ext uri="{FF2B5EF4-FFF2-40B4-BE49-F238E27FC236}">
                <a16:creationId xmlns:a16="http://schemas.microsoft.com/office/drawing/2014/main" id="{830BC630-FD85-41E0-BF98-E0CE667E8A94}"/>
              </a:ext>
            </a:extLst>
          </p:cNvPr>
          <p:cNvSpPr/>
          <p:nvPr/>
        </p:nvSpPr>
        <p:spPr>
          <a:xfrm>
            <a:off x="3139615" y="1050676"/>
            <a:ext cx="4038600" cy="592944"/>
          </a:xfrm>
          <a:prstGeom prst="wedgeRectCallout">
            <a:avLst>
              <a:gd name="adj1" fmla="val -80481"/>
              <a:gd name="adj2" fmla="val -29382"/>
            </a:avLst>
          </a:prstGeom>
          <a:solidFill>
            <a:schemeClr val="accent6">
              <a:lumMod val="20000"/>
              <a:lumOff val="80000"/>
            </a:schemeClr>
          </a:solidFill>
          <a:ln w="158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Here is our CONSTRUCTOR (name is same as class name). We pass it pin and all it does is save it in a private variable called _pin</a:t>
            </a:r>
          </a:p>
          <a:p>
            <a:pPr algn="ctr"/>
            <a:r>
              <a:rPr lang="en-US" sz="1050" dirty="0">
                <a:solidFill>
                  <a:schemeClr val="tx1"/>
                </a:solidFill>
              </a:rPr>
              <a:t>Then call a separate function to initialize things.</a:t>
            </a:r>
          </a:p>
        </p:txBody>
      </p:sp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F21673AA-3293-4060-BD58-D36098DE7D05}"/>
              </a:ext>
            </a:extLst>
          </p:cNvPr>
          <p:cNvSpPr/>
          <p:nvPr/>
        </p:nvSpPr>
        <p:spPr>
          <a:xfrm>
            <a:off x="3157356" y="1771981"/>
            <a:ext cx="3653540" cy="592944"/>
          </a:xfrm>
          <a:prstGeom prst="wedgeRectCallout">
            <a:avLst>
              <a:gd name="adj1" fmla="val -88314"/>
              <a:gd name="adj2" fmla="val -42331"/>
            </a:avLst>
          </a:prstGeom>
          <a:solidFill>
            <a:schemeClr val="accent6">
              <a:lumMod val="20000"/>
              <a:lumOff val="80000"/>
            </a:schemeClr>
          </a:solidFill>
          <a:ln w="158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The separate function to initialize things is itself dirt simple .. It sets the pinMode and calls yet another function called off()</a:t>
            </a:r>
          </a:p>
        </p:txBody>
      </p:sp>
      <p:sp>
        <p:nvSpPr>
          <p:cNvPr id="11" name="Speech Bubble: Rectangle 10">
            <a:extLst>
              <a:ext uri="{FF2B5EF4-FFF2-40B4-BE49-F238E27FC236}">
                <a16:creationId xmlns:a16="http://schemas.microsoft.com/office/drawing/2014/main" id="{79B0C129-BDB0-4C79-9C6A-93A3AB9B23AF}"/>
              </a:ext>
            </a:extLst>
          </p:cNvPr>
          <p:cNvSpPr/>
          <p:nvPr/>
        </p:nvSpPr>
        <p:spPr>
          <a:xfrm>
            <a:off x="2734196" y="2853641"/>
            <a:ext cx="4499860" cy="498135"/>
          </a:xfrm>
          <a:prstGeom prst="wedgeRectCallout">
            <a:avLst>
              <a:gd name="adj1" fmla="val -74876"/>
              <a:gd name="adj2" fmla="val -33597"/>
            </a:avLst>
          </a:prstGeom>
          <a:solidFill>
            <a:schemeClr val="accent6">
              <a:lumMod val="20000"/>
              <a:lumOff val="80000"/>
            </a:schemeClr>
          </a:solidFill>
          <a:ln w="158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The separate functions on() and off() just set two internal variables.</a:t>
            </a:r>
          </a:p>
          <a:p>
            <a:pPr algn="ctr"/>
            <a:r>
              <a:rPr lang="en-US" sz="1050" dirty="0">
                <a:solidFill>
                  <a:schemeClr val="tx1"/>
                </a:solidFill>
              </a:rPr>
              <a:t>Note that at no point </a:t>
            </a:r>
            <a:r>
              <a:rPr lang="en-US" sz="1050" b="1" dirty="0">
                <a:solidFill>
                  <a:schemeClr val="tx1"/>
                </a:solidFill>
              </a:rPr>
              <a:t>so far </a:t>
            </a:r>
            <a:r>
              <a:rPr lang="en-US" sz="1050" dirty="0">
                <a:solidFill>
                  <a:schemeClr val="tx1"/>
                </a:solidFill>
              </a:rPr>
              <a:t>have we actually written anything to the output.</a:t>
            </a:r>
          </a:p>
        </p:txBody>
      </p:sp>
      <p:sp>
        <p:nvSpPr>
          <p:cNvPr id="12" name="Speech Bubble: Rectangle 11">
            <a:extLst>
              <a:ext uri="{FF2B5EF4-FFF2-40B4-BE49-F238E27FC236}">
                <a16:creationId xmlns:a16="http://schemas.microsoft.com/office/drawing/2014/main" id="{E7C0F3F3-B956-4086-A720-0538F5B435BF}"/>
              </a:ext>
            </a:extLst>
          </p:cNvPr>
          <p:cNvSpPr/>
          <p:nvPr/>
        </p:nvSpPr>
        <p:spPr>
          <a:xfrm>
            <a:off x="2734196" y="4298491"/>
            <a:ext cx="4653994" cy="569689"/>
          </a:xfrm>
          <a:prstGeom prst="wedgeRectCallout">
            <a:avLst>
              <a:gd name="adj1" fmla="val -67884"/>
              <a:gd name="adj2" fmla="val -181628"/>
            </a:avLst>
          </a:prstGeom>
          <a:solidFill>
            <a:schemeClr val="accent6">
              <a:lumMod val="20000"/>
              <a:lumOff val="80000"/>
            </a:schemeClr>
          </a:solidFill>
          <a:ln w="158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The Magic Sauce</a:t>
            </a:r>
            <a:r>
              <a:rPr lang="en-US" sz="1050" dirty="0">
                <a:solidFill>
                  <a:schemeClr val="tx1"/>
                </a:solidFill>
              </a:rPr>
              <a:t>. A public method called update. If blink is true it checks if it is time to swap states .. Otherwise carry on. And finally write the _state to the _pin</a:t>
            </a:r>
          </a:p>
          <a:p>
            <a:pPr algn="ctr"/>
            <a:r>
              <a:rPr lang="en-US" sz="1050" dirty="0">
                <a:solidFill>
                  <a:schemeClr val="tx1"/>
                </a:solidFill>
              </a:rPr>
              <a:t>Note: No delays, no blocking code. Update executes very quickly.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FCD049D-87F6-4DCD-BE5B-49BC7CE397CC}"/>
              </a:ext>
            </a:extLst>
          </p:cNvPr>
          <p:cNvSpPr txBox="1"/>
          <p:nvPr/>
        </p:nvSpPr>
        <p:spPr>
          <a:xfrm>
            <a:off x="3698597" y="1421815"/>
            <a:ext cx="2895600" cy="3077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Led2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myLed1</a:t>
            </a:r>
            <a:r>
              <a:rPr lang="en-US" sz="1400" dirty="0"/>
              <a:t> = </a:t>
            </a:r>
            <a:r>
              <a:rPr lang="en-US" sz="14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Led2(13);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E80031F-513A-48C1-AF2F-BBC237F096C8}"/>
              </a:ext>
            </a:extLst>
          </p:cNvPr>
          <p:cNvSpPr txBox="1"/>
          <p:nvPr/>
        </p:nvSpPr>
        <p:spPr>
          <a:xfrm>
            <a:off x="3810000" y="3267169"/>
            <a:ext cx="1711603" cy="3077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myLed1.</a:t>
            </a:r>
            <a:r>
              <a:rPr lang="en-US" sz="1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</a:t>
            </a:r>
            <a:r>
              <a:rPr lang="en-US" sz="1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  <a:endParaRPr lang="en-US" sz="1400" b="1" dirty="0">
              <a:solidFill>
                <a:schemeClr val="accent1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43372C2-7CD2-4E56-8DCB-5E2C77D8303D}"/>
              </a:ext>
            </a:extLst>
          </p:cNvPr>
          <p:cNvSpPr txBox="1"/>
          <p:nvPr/>
        </p:nvSpPr>
        <p:spPr>
          <a:xfrm>
            <a:off x="4205391" y="4712047"/>
            <a:ext cx="1890609" cy="3077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myLed1.</a:t>
            </a:r>
            <a:r>
              <a:rPr lang="en-US" sz="1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update</a:t>
            </a:r>
            <a:r>
              <a:rPr lang="en-US" sz="1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  <a:endParaRPr lang="en-US" sz="1400" b="1" dirty="0">
              <a:solidFill>
                <a:schemeClr val="accent1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0185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6" end="2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8" end="2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7" end="2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6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8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78103" y="134887"/>
            <a:ext cx="7016194" cy="552290"/>
          </a:xfrm>
        </p:spPr>
        <p:txBody>
          <a:bodyPr>
            <a:normAutofit fontScale="90000"/>
          </a:bodyPr>
          <a:lstStyle/>
          <a:p>
            <a:r>
              <a:rPr lang="en-US" dirty="0"/>
              <a:t>In your Main Program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3E249C5-8B73-4468-A298-C775C23E0CFF}"/>
              </a:ext>
            </a:extLst>
          </p:cNvPr>
          <p:cNvSpPr txBox="1"/>
          <p:nvPr/>
        </p:nvSpPr>
        <p:spPr>
          <a:xfrm>
            <a:off x="574699" y="1125200"/>
            <a:ext cx="6623002" cy="28931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#include &lt;Led2.h&gt;</a:t>
            </a:r>
          </a:p>
          <a:p>
            <a:r>
              <a:rPr lang="en-US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Led2</a:t>
            </a:r>
            <a:r>
              <a:rPr lang="en-US" sz="14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myLed1</a:t>
            </a:r>
            <a:r>
              <a:rPr lang="en-US" sz="14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Led2(13);</a:t>
            </a:r>
          </a:p>
          <a:p>
            <a:endParaRPr lang="en-US" sz="1400" b="1" dirty="0">
              <a:solidFill>
                <a:schemeClr val="accent1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 setup() {</a:t>
            </a:r>
          </a:p>
          <a:p>
            <a:r>
              <a:rPr lang="en-US" sz="14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myLed1</a:t>
            </a:r>
            <a:r>
              <a:rPr lang="en-US" sz="14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onTime</a:t>
            </a:r>
            <a:r>
              <a:rPr lang="en-US" sz="14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(50);        // Set LED onTime (50 ms)</a:t>
            </a:r>
          </a:p>
          <a:p>
            <a:r>
              <a:rPr lang="en-US" sz="14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myLed1</a:t>
            </a:r>
            <a:r>
              <a:rPr lang="en-US" sz="14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offTime</a:t>
            </a:r>
            <a:r>
              <a:rPr lang="en-US" sz="14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(300);      // Set LED offTime (300 ms)</a:t>
            </a:r>
          </a:p>
          <a:p>
            <a:r>
              <a:rPr lang="en-US" sz="14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myLed1</a:t>
            </a:r>
            <a:r>
              <a:rPr lang="en-US" sz="14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blink</a:t>
            </a:r>
            <a:r>
              <a:rPr lang="en-US" sz="14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           // turn on blink mode</a:t>
            </a:r>
          </a:p>
          <a:p>
            <a:r>
              <a:rPr lang="en-US" sz="14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US" sz="1400" b="1" dirty="0">
              <a:solidFill>
                <a:schemeClr val="accent1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 loop()</a:t>
            </a:r>
          </a:p>
          <a:p>
            <a:r>
              <a:rPr lang="en-US" sz="14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14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myLed1</a:t>
            </a:r>
            <a:r>
              <a:rPr lang="en-US" sz="14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update</a:t>
            </a:r>
            <a:r>
              <a:rPr lang="en-US" sz="14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          // call update frequently</a:t>
            </a:r>
          </a:p>
          <a:p>
            <a:r>
              <a:rPr lang="en-US" sz="14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13" name="Speech Bubble: Rectangle 12">
            <a:extLst>
              <a:ext uri="{FF2B5EF4-FFF2-40B4-BE49-F238E27FC236}">
                <a16:creationId xmlns:a16="http://schemas.microsoft.com/office/drawing/2014/main" id="{C9F313A4-4FD2-4736-A250-11E67EB534D6}"/>
              </a:ext>
            </a:extLst>
          </p:cNvPr>
          <p:cNvSpPr/>
          <p:nvPr/>
        </p:nvSpPr>
        <p:spPr>
          <a:xfrm>
            <a:off x="3429000" y="590550"/>
            <a:ext cx="3581400" cy="428995"/>
          </a:xfrm>
          <a:prstGeom prst="wedgeRectCallout">
            <a:avLst>
              <a:gd name="adj1" fmla="val -57380"/>
              <a:gd name="adj2" fmla="val 153680"/>
            </a:avLst>
          </a:prstGeom>
          <a:solidFill>
            <a:schemeClr val="accent6">
              <a:lumMod val="20000"/>
              <a:lumOff val="80000"/>
            </a:schemeClr>
          </a:solidFill>
          <a:ln w="158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Defining it </a:t>
            </a:r>
            <a:r>
              <a:rPr lang="en-US" sz="1200" b="1" dirty="0">
                <a:solidFill>
                  <a:schemeClr val="tx1"/>
                </a:solidFill>
              </a:rPr>
              <a:t>before</a:t>
            </a:r>
            <a:r>
              <a:rPr lang="en-US" sz="1200" dirty="0">
                <a:solidFill>
                  <a:schemeClr val="tx1"/>
                </a:solidFill>
              </a:rPr>
              <a:t> setup makes </a:t>
            </a:r>
            <a:r>
              <a:rPr lang="en-US" sz="12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myLed1</a:t>
            </a:r>
            <a:r>
              <a:rPr lang="en-US" sz="1200" dirty="0">
                <a:solidFill>
                  <a:schemeClr val="tx1"/>
                </a:solidFill>
              </a:rPr>
              <a:t> a global variable. It can be accessed in setup or in loop code.</a:t>
            </a:r>
          </a:p>
        </p:txBody>
      </p:sp>
      <p:sp>
        <p:nvSpPr>
          <p:cNvPr id="15" name="Speech Bubble: Rectangle 14">
            <a:extLst>
              <a:ext uri="{FF2B5EF4-FFF2-40B4-BE49-F238E27FC236}">
                <a16:creationId xmlns:a16="http://schemas.microsoft.com/office/drawing/2014/main" id="{24E81589-C7CC-424A-B525-1301429E1E0A}"/>
              </a:ext>
            </a:extLst>
          </p:cNvPr>
          <p:cNvSpPr/>
          <p:nvPr/>
        </p:nvSpPr>
        <p:spPr>
          <a:xfrm>
            <a:off x="3586123" y="1657351"/>
            <a:ext cx="3581400" cy="228600"/>
          </a:xfrm>
          <a:prstGeom prst="wedgeRectCallout">
            <a:avLst>
              <a:gd name="adj1" fmla="val -61424"/>
              <a:gd name="adj2" fmla="val 192791"/>
            </a:avLst>
          </a:prstGeom>
          <a:solidFill>
            <a:schemeClr val="accent6">
              <a:lumMod val="20000"/>
              <a:lumOff val="80000"/>
            </a:schemeClr>
          </a:solidFill>
          <a:ln w="158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In setup configure any settings we want.</a:t>
            </a:r>
          </a:p>
        </p:txBody>
      </p:sp>
      <p:sp>
        <p:nvSpPr>
          <p:cNvPr id="17" name="Speech Bubble: Rectangle 16">
            <a:extLst>
              <a:ext uri="{FF2B5EF4-FFF2-40B4-BE49-F238E27FC236}">
                <a16:creationId xmlns:a16="http://schemas.microsoft.com/office/drawing/2014/main" id="{5575540F-53A5-41D7-AD36-D2B9D64649A6}"/>
              </a:ext>
            </a:extLst>
          </p:cNvPr>
          <p:cNvSpPr/>
          <p:nvPr/>
        </p:nvSpPr>
        <p:spPr>
          <a:xfrm>
            <a:off x="3200400" y="2800350"/>
            <a:ext cx="3581400" cy="457200"/>
          </a:xfrm>
          <a:prstGeom prst="wedgeRectCallout">
            <a:avLst>
              <a:gd name="adj1" fmla="val -63446"/>
              <a:gd name="adj2" fmla="val 133385"/>
            </a:avLst>
          </a:prstGeom>
          <a:solidFill>
            <a:schemeClr val="accent6">
              <a:lumMod val="20000"/>
              <a:lumOff val="80000"/>
            </a:schemeClr>
          </a:solidFill>
          <a:ln w="158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Loop code could not be simpler. The work is done inside the class checking millis() and doing the work. </a:t>
            </a:r>
          </a:p>
        </p:txBody>
      </p:sp>
    </p:spTree>
    <p:extLst>
      <p:ext uri="{BB962C8B-B14F-4D97-AF65-F5344CB8AC3E}">
        <p14:creationId xmlns:p14="http://schemas.microsoft.com/office/powerpoint/2010/main" val="2353939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 animBg="1"/>
      <p:bldP spid="1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80999" y="170129"/>
            <a:ext cx="7016194" cy="763525"/>
          </a:xfrm>
        </p:spPr>
        <p:txBody>
          <a:bodyPr>
            <a:normAutofit/>
          </a:bodyPr>
          <a:lstStyle/>
          <a:p>
            <a:r>
              <a:rPr lang="en-US" dirty="0"/>
              <a:t>Summary: How it all works together</a:t>
            </a:r>
          </a:p>
        </p:txBody>
      </p:sp>
      <p:sp>
        <p:nvSpPr>
          <p:cNvPr id="11" name="Speech Bubble: Oval 10">
            <a:extLst>
              <a:ext uri="{FF2B5EF4-FFF2-40B4-BE49-F238E27FC236}">
                <a16:creationId xmlns:a16="http://schemas.microsoft.com/office/drawing/2014/main" id="{8F81FFE4-7032-4B18-A56A-54901DA2AF5C}"/>
              </a:ext>
            </a:extLst>
          </p:cNvPr>
          <p:cNvSpPr/>
          <p:nvPr/>
        </p:nvSpPr>
        <p:spPr>
          <a:xfrm>
            <a:off x="380999" y="1075641"/>
            <a:ext cx="3474719" cy="831112"/>
          </a:xfrm>
          <a:prstGeom prst="wedgeEllipseCallout">
            <a:avLst>
              <a:gd name="adj1" fmla="val 71218"/>
              <a:gd name="adj2" fmla="val 34621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1) Use The class definition and create an object like so:</a:t>
            </a:r>
          </a:p>
          <a:p>
            <a:pPr algn="ctr"/>
            <a:r>
              <a:rPr lang="en-US" sz="12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LED2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myLed1</a:t>
            </a:r>
            <a:r>
              <a:rPr lang="en-US" sz="1200" dirty="0">
                <a:solidFill>
                  <a:schemeClr val="bg1"/>
                </a:solidFill>
              </a:rPr>
              <a:t> = </a:t>
            </a:r>
            <a:r>
              <a:rPr lang="en-US" sz="12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LED2(13);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A0DDA37-9D7B-4A4F-8912-AA6734EACB4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4583336"/>
            <a:ext cx="1028700" cy="457771"/>
          </a:xfrm>
          <a:prstGeom prst="rect">
            <a:avLst/>
          </a:prstGeom>
        </p:spPr>
      </p:pic>
      <p:sp>
        <p:nvSpPr>
          <p:cNvPr id="18" name="Speech Bubble: Oval 17">
            <a:extLst>
              <a:ext uri="{FF2B5EF4-FFF2-40B4-BE49-F238E27FC236}">
                <a16:creationId xmlns:a16="http://schemas.microsoft.com/office/drawing/2014/main" id="{69B9587F-B841-41A6-B021-413794DE2923}"/>
              </a:ext>
            </a:extLst>
          </p:cNvPr>
          <p:cNvSpPr/>
          <p:nvPr/>
        </p:nvSpPr>
        <p:spPr>
          <a:xfrm>
            <a:off x="0" y="2262209"/>
            <a:ext cx="4038600" cy="831112"/>
          </a:xfrm>
          <a:prstGeom prst="wedgeEllipseCallout">
            <a:avLst>
              <a:gd name="adj1" fmla="val 62880"/>
              <a:gd name="adj2" fmla="val -15908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2) constructor runs and sets private (internal to class)  variables: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>
                <a:solidFill>
                  <a:schemeClr val="accent2"/>
                </a:solidFill>
              </a:rPr>
              <a:t>_pin </a:t>
            </a:r>
            <a:r>
              <a:rPr lang="en-US" sz="1200" dirty="0">
                <a:solidFill>
                  <a:schemeClr val="tx1"/>
                </a:solidFill>
              </a:rPr>
              <a:t>= 13, </a:t>
            </a:r>
            <a:r>
              <a:rPr lang="en-US" sz="1200" dirty="0">
                <a:solidFill>
                  <a:schemeClr val="accent2"/>
                </a:solidFill>
              </a:rPr>
              <a:t>_state</a:t>
            </a:r>
            <a:r>
              <a:rPr lang="en-US" sz="1200" dirty="0">
                <a:solidFill>
                  <a:schemeClr val="tx1"/>
                </a:solidFill>
              </a:rPr>
              <a:t>=OFF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 and the mode of </a:t>
            </a:r>
            <a:r>
              <a:rPr lang="en-US" sz="1200" dirty="0">
                <a:solidFill>
                  <a:srgbClr val="C00000"/>
                </a:solidFill>
              </a:rPr>
              <a:t>_pin </a:t>
            </a:r>
            <a:r>
              <a:rPr lang="en-US" sz="1200" dirty="0">
                <a:solidFill>
                  <a:schemeClr val="tx1"/>
                </a:solidFill>
              </a:rPr>
              <a:t>is set to </a:t>
            </a:r>
            <a:r>
              <a:rPr lang="en-US" sz="1200" dirty="0">
                <a:solidFill>
                  <a:srgbClr val="C00000"/>
                </a:solidFill>
              </a:rPr>
              <a:t>OUTPUT</a:t>
            </a:r>
            <a:endParaRPr lang="en-US" sz="1200" b="1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0BC1BE2-5CBC-4FBA-9D47-2553A7512A98}"/>
              </a:ext>
            </a:extLst>
          </p:cNvPr>
          <p:cNvGrpSpPr/>
          <p:nvPr/>
        </p:nvGrpSpPr>
        <p:grpSpPr>
          <a:xfrm>
            <a:off x="3581398" y="1497076"/>
            <a:ext cx="3882990" cy="1074674"/>
            <a:chOff x="3581398" y="1497076"/>
            <a:chExt cx="3882990" cy="1074674"/>
          </a:xfrm>
        </p:grpSpPr>
        <p:sp>
          <p:nvSpPr>
            <p:cNvPr id="2" name="Flowchart: Card 1">
              <a:extLst>
                <a:ext uri="{FF2B5EF4-FFF2-40B4-BE49-F238E27FC236}">
                  <a16:creationId xmlns:a16="http://schemas.microsoft.com/office/drawing/2014/main" id="{D28882D0-34A9-4243-A02D-162E9AC1F25A}"/>
                </a:ext>
              </a:extLst>
            </p:cNvPr>
            <p:cNvSpPr/>
            <p:nvPr/>
          </p:nvSpPr>
          <p:spPr>
            <a:xfrm>
              <a:off x="4572000" y="1497076"/>
              <a:ext cx="1905000" cy="1074674"/>
            </a:xfrm>
            <a:prstGeom prst="flowChartPunchedCar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LED2</a:t>
              </a:r>
            </a:p>
            <a:p>
              <a:pPr algn="ctr"/>
              <a:r>
                <a:rPr lang="en-US" dirty="0"/>
                <a:t>Class Definition</a:t>
              </a:r>
            </a:p>
          </p:txBody>
        </p:sp>
        <p:sp>
          <p:nvSpPr>
            <p:cNvPr id="25" name="Flowchart: Off-page Connector 24">
              <a:extLst>
                <a:ext uri="{FF2B5EF4-FFF2-40B4-BE49-F238E27FC236}">
                  <a16:creationId xmlns:a16="http://schemas.microsoft.com/office/drawing/2014/main" id="{88B81992-77FD-4DBF-9F84-028DA8A66AE2}"/>
                </a:ext>
              </a:extLst>
            </p:cNvPr>
            <p:cNvSpPr/>
            <p:nvPr/>
          </p:nvSpPr>
          <p:spPr>
            <a:xfrm rot="16200000">
              <a:off x="6883243" y="1325608"/>
              <a:ext cx="171689" cy="990601"/>
            </a:xfrm>
            <a:prstGeom prst="flowChartOffpageConnector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sz="1200" dirty="0">
                  <a:solidFill>
                    <a:srgbClr val="FFFF00"/>
                  </a:solidFill>
                </a:rPr>
                <a:t>output</a:t>
              </a:r>
            </a:p>
          </p:txBody>
        </p:sp>
        <p:sp>
          <p:nvSpPr>
            <p:cNvPr id="26" name="Flowchart: Off-page Connector 25">
              <a:extLst>
                <a:ext uri="{FF2B5EF4-FFF2-40B4-BE49-F238E27FC236}">
                  <a16:creationId xmlns:a16="http://schemas.microsoft.com/office/drawing/2014/main" id="{2092BDF5-5E9D-4993-8150-A5EF8B5B1191}"/>
                </a:ext>
              </a:extLst>
            </p:cNvPr>
            <p:cNvSpPr/>
            <p:nvPr/>
          </p:nvSpPr>
          <p:spPr>
            <a:xfrm rot="16200000">
              <a:off x="3990856" y="1448955"/>
              <a:ext cx="171688" cy="990601"/>
            </a:xfrm>
            <a:prstGeom prst="flowChartOffpageConnector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sz="1200" dirty="0">
                  <a:solidFill>
                    <a:srgbClr val="FFFF00"/>
                  </a:solidFill>
                </a:rPr>
                <a:t>on</a:t>
              </a:r>
            </a:p>
          </p:txBody>
        </p:sp>
        <p:sp>
          <p:nvSpPr>
            <p:cNvPr id="27" name="Flowchart: Off-page Connector 26">
              <a:extLst>
                <a:ext uri="{FF2B5EF4-FFF2-40B4-BE49-F238E27FC236}">
                  <a16:creationId xmlns:a16="http://schemas.microsoft.com/office/drawing/2014/main" id="{060AF254-157D-40E1-8628-C8DE34EFF1F7}"/>
                </a:ext>
              </a:extLst>
            </p:cNvPr>
            <p:cNvSpPr/>
            <p:nvPr/>
          </p:nvSpPr>
          <p:spPr>
            <a:xfrm rot="16200000">
              <a:off x="3999860" y="1682161"/>
              <a:ext cx="171690" cy="990601"/>
            </a:xfrm>
            <a:prstGeom prst="flowChartOffpageConnector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sz="1200" dirty="0">
                  <a:solidFill>
                    <a:srgbClr val="FFFF00"/>
                  </a:solidFill>
                </a:rPr>
                <a:t>off</a:t>
              </a:r>
            </a:p>
          </p:txBody>
        </p:sp>
        <p:sp>
          <p:nvSpPr>
            <p:cNvPr id="21" name="Flowchart: Off-page Connector 20">
              <a:extLst>
                <a:ext uri="{FF2B5EF4-FFF2-40B4-BE49-F238E27FC236}">
                  <a16:creationId xmlns:a16="http://schemas.microsoft.com/office/drawing/2014/main" id="{4296738A-9DEC-41F7-B44B-F6C6EFF6BB2E}"/>
                </a:ext>
              </a:extLst>
            </p:cNvPr>
            <p:cNvSpPr/>
            <p:nvPr/>
          </p:nvSpPr>
          <p:spPr>
            <a:xfrm rot="16200000">
              <a:off x="3990854" y="1914270"/>
              <a:ext cx="171690" cy="990601"/>
            </a:xfrm>
            <a:prstGeom prst="flowChartOffpageConnector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sz="1200" dirty="0">
                  <a:solidFill>
                    <a:srgbClr val="FFFF00"/>
                  </a:solidFill>
                </a:rPr>
                <a:t>update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4862A25E-5FED-462F-9EEC-A787945FB324}"/>
              </a:ext>
            </a:extLst>
          </p:cNvPr>
          <p:cNvGrpSpPr/>
          <p:nvPr/>
        </p:nvGrpSpPr>
        <p:grpSpPr>
          <a:xfrm>
            <a:off x="3581398" y="1504274"/>
            <a:ext cx="3882990" cy="1074674"/>
            <a:chOff x="3590404" y="2808398"/>
            <a:chExt cx="3882990" cy="1074674"/>
          </a:xfrm>
        </p:grpSpPr>
        <p:sp>
          <p:nvSpPr>
            <p:cNvPr id="14" name="Flowchart: Card 13">
              <a:extLst>
                <a:ext uri="{FF2B5EF4-FFF2-40B4-BE49-F238E27FC236}">
                  <a16:creationId xmlns:a16="http://schemas.microsoft.com/office/drawing/2014/main" id="{B1AAB3EF-5605-4ACC-BC44-7412C53FFBD6}"/>
                </a:ext>
              </a:extLst>
            </p:cNvPr>
            <p:cNvSpPr/>
            <p:nvPr/>
          </p:nvSpPr>
          <p:spPr>
            <a:xfrm>
              <a:off x="4577792" y="2808398"/>
              <a:ext cx="1905000" cy="1074674"/>
            </a:xfrm>
            <a:prstGeom prst="flowChartPunchedCar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rgbClr val="FFFF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Object</a:t>
              </a:r>
            </a:p>
            <a:p>
              <a:pPr algn="ctr"/>
              <a:r>
                <a:rPr lang="en-US" sz="1800" b="1" dirty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myLed1</a:t>
              </a:r>
              <a:endParaRPr lang="en-US" dirty="0"/>
            </a:p>
            <a:p>
              <a:pPr algn="ctr"/>
              <a:r>
                <a:rPr lang="en-US" sz="1000" dirty="0">
                  <a:solidFill>
                    <a:srgbClr val="FFFF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_pin = 13</a:t>
              </a:r>
            </a:p>
            <a:p>
              <a:pPr algn="ctr"/>
              <a:r>
                <a:rPr lang="en-US" sz="1000" dirty="0">
                  <a:solidFill>
                    <a:srgbClr val="FFFF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_state = OFF</a:t>
              </a:r>
            </a:p>
            <a:p>
              <a:pPr algn="ctr"/>
              <a:r>
                <a:rPr lang="en-US" sz="1000" b="0" i="0" dirty="0">
                  <a:solidFill>
                    <a:srgbClr val="FFFF00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pinMode(_pin, OUTPUT);</a:t>
              </a:r>
              <a:endParaRPr lang="en-US" sz="1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5" name="Flowchart: Off-page Connector 14">
              <a:extLst>
                <a:ext uri="{FF2B5EF4-FFF2-40B4-BE49-F238E27FC236}">
                  <a16:creationId xmlns:a16="http://schemas.microsoft.com/office/drawing/2014/main" id="{520FA034-D7BB-40D4-8352-C95296D5BAA9}"/>
                </a:ext>
              </a:extLst>
            </p:cNvPr>
            <p:cNvSpPr/>
            <p:nvPr/>
          </p:nvSpPr>
          <p:spPr>
            <a:xfrm rot="16200000">
              <a:off x="6892249" y="2618421"/>
              <a:ext cx="171689" cy="990601"/>
            </a:xfrm>
            <a:prstGeom prst="flowChartOffpageConnector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sz="1200" dirty="0">
                  <a:solidFill>
                    <a:srgbClr val="FFFF00"/>
                  </a:solidFill>
                </a:rPr>
                <a:t>13</a:t>
              </a:r>
            </a:p>
          </p:txBody>
        </p:sp>
        <p:sp>
          <p:nvSpPr>
            <p:cNvPr id="16" name="Flowchart: Off-page Connector 15">
              <a:extLst>
                <a:ext uri="{FF2B5EF4-FFF2-40B4-BE49-F238E27FC236}">
                  <a16:creationId xmlns:a16="http://schemas.microsoft.com/office/drawing/2014/main" id="{010A05CC-79E5-411F-9D94-DFDF57DDE2C4}"/>
                </a:ext>
              </a:extLst>
            </p:cNvPr>
            <p:cNvSpPr/>
            <p:nvPr/>
          </p:nvSpPr>
          <p:spPr>
            <a:xfrm rot="16200000">
              <a:off x="3999862" y="2741768"/>
              <a:ext cx="171688" cy="990601"/>
            </a:xfrm>
            <a:prstGeom prst="flowChartOffpageConnector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sz="1200" dirty="0">
                  <a:solidFill>
                    <a:srgbClr val="FFFF00"/>
                  </a:solidFill>
                </a:rPr>
                <a:t>on</a:t>
              </a:r>
            </a:p>
          </p:txBody>
        </p:sp>
        <p:sp>
          <p:nvSpPr>
            <p:cNvPr id="17" name="Flowchart: Off-page Connector 16">
              <a:extLst>
                <a:ext uri="{FF2B5EF4-FFF2-40B4-BE49-F238E27FC236}">
                  <a16:creationId xmlns:a16="http://schemas.microsoft.com/office/drawing/2014/main" id="{7E902A9D-B4F0-4F13-B94D-BB3B66B7E93E}"/>
                </a:ext>
              </a:extLst>
            </p:cNvPr>
            <p:cNvSpPr/>
            <p:nvPr/>
          </p:nvSpPr>
          <p:spPr>
            <a:xfrm rot="16200000">
              <a:off x="3999861" y="2981731"/>
              <a:ext cx="171690" cy="990601"/>
            </a:xfrm>
            <a:prstGeom prst="flowChartOffpageConnector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sz="1200" dirty="0">
                  <a:solidFill>
                    <a:srgbClr val="FFFF00"/>
                  </a:solidFill>
                </a:rPr>
                <a:t>off</a:t>
              </a:r>
            </a:p>
          </p:txBody>
        </p:sp>
        <p:sp>
          <p:nvSpPr>
            <p:cNvPr id="22" name="Flowchart: Off-page Connector 21">
              <a:extLst>
                <a:ext uri="{FF2B5EF4-FFF2-40B4-BE49-F238E27FC236}">
                  <a16:creationId xmlns:a16="http://schemas.microsoft.com/office/drawing/2014/main" id="{88CEE0B3-41C5-4BF8-8D73-F50A785F0551}"/>
                </a:ext>
              </a:extLst>
            </p:cNvPr>
            <p:cNvSpPr/>
            <p:nvPr/>
          </p:nvSpPr>
          <p:spPr>
            <a:xfrm rot="16200000">
              <a:off x="3999860" y="3216681"/>
              <a:ext cx="171690" cy="990601"/>
            </a:xfrm>
            <a:prstGeom prst="flowChartOffpageConnector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sz="1200" dirty="0">
                  <a:solidFill>
                    <a:srgbClr val="FFFF00"/>
                  </a:solidFill>
                </a:rPr>
                <a:t>update</a:t>
              </a:r>
            </a:p>
          </p:txBody>
        </p:sp>
      </p:grpSp>
      <p:sp>
        <p:nvSpPr>
          <p:cNvPr id="29" name="Speech Bubble: Oval 28">
            <a:extLst>
              <a:ext uri="{FF2B5EF4-FFF2-40B4-BE49-F238E27FC236}">
                <a16:creationId xmlns:a16="http://schemas.microsoft.com/office/drawing/2014/main" id="{196BB82D-A62F-4B58-95BD-BEA289CD90B3}"/>
              </a:ext>
            </a:extLst>
          </p:cNvPr>
          <p:cNvSpPr/>
          <p:nvPr/>
        </p:nvSpPr>
        <p:spPr>
          <a:xfrm>
            <a:off x="1794933" y="3752224"/>
            <a:ext cx="5943600" cy="831112"/>
          </a:xfrm>
          <a:prstGeom prst="wedgeEllipseCallout">
            <a:avLst>
              <a:gd name="adj1" fmla="val -5780"/>
              <a:gd name="adj2" fmla="val -204166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5) When next our loop code calls </a:t>
            </a:r>
            <a:r>
              <a:rPr lang="en-US" sz="12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myLed1.update() </a:t>
            </a:r>
            <a:r>
              <a:rPr lang="en-US" sz="1200" dirty="0">
                <a:solidFill>
                  <a:schemeClr val="tx1"/>
                </a:solidFill>
              </a:rPr>
              <a:t>it will check the local variables </a:t>
            </a:r>
            <a:r>
              <a:rPr lang="en-US" sz="1200" dirty="0">
                <a:solidFill>
                  <a:schemeClr val="accent2"/>
                </a:solidFill>
              </a:rPr>
              <a:t>_state </a:t>
            </a:r>
            <a:r>
              <a:rPr lang="en-US" sz="1200" dirty="0">
                <a:solidFill>
                  <a:schemeClr val="tx1"/>
                </a:solidFill>
              </a:rPr>
              <a:t>and writes it to the output pin.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It is only at this point our LED will turn ON.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3B6AE25-824F-42A3-83A8-53AAA971BFD4}"/>
              </a:ext>
            </a:extLst>
          </p:cNvPr>
          <p:cNvGrpSpPr/>
          <p:nvPr/>
        </p:nvGrpSpPr>
        <p:grpSpPr>
          <a:xfrm>
            <a:off x="3590404" y="1497076"/>
            <a:ext cx="3882990" cy="1074674"/>
            <a:chOff x="3590404" y="2785576"/>
            <a:chExt cx="3882990" cy="1074674"/>
          </a:xfrm>
        </p:grpSpPr>
        <p:sp>
          <p:nvSpPr>
            <p:cNvPr id="37" name="Flowchart: Card 36">
              <a:extLst>
                <a:ext uri="{FF2B5EF4-FFF2-40B4-BE49-F238E27FC236}">
                  <a16:creationId xmlns:a16="http://schemas.microsoft.com/office/drawing/2014/main" id="{611CFD28-9CE6-4092-81C4-68C51FD48D18}"/>
                </a:ext>
              </a:extLst>
            </p:cNvPr>
            <p:cNvSpPr/>
            <p:nvPr/>
          </p:nvSpPr>
          <p:spPr>
            <a:xfrm>
              <a:off x="4577792" y="2785576"/>
              <a:ext cx="1905000" cy="1074674"/>
            </a:xfrm>
            <a:prstGeom prst="flowChartPunchedCar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rgbClr val="FFFF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Object</a:t>
              </a:r>
            </a:p>
            <a:p>
              <a:pPr algn="ctr"/>
              <a:r>
                <a:rPr lang="en-US" sz="1400" b="1" dirty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myLed1</a:t>
              </a:r>
              <a:endParaRPr lang="en-US" sz="1000" dirty="0"/>
            </a:p>
            <a:p>
              <a:pPr algn="ctr"/>
              <a:r>
                <a:rPr lang="en-US" sz="1000" dirty="0">
                  <a:solidFill>
                    <a:srgbClr val="FFFF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_pin = 13</a:t>
              </a:r>
            </a:p>
            <a:p>
              <a:pPr algn="ctr"/>
              <a:r>
                <a:rPr lang="en-US" sz="1000" dirty="0">
                  <a:solidFill>
                    <a:srgbClr val="FFFF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_state = </a:t>
              </a:r>
              <a:r>
                <a:rPr lang="en-US" sz="1000" dirty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ON</a:t>
              </a:r>
            </a:p>
          </p:txBody>
        </p:sp>
        <p:sp>
          <p:nvSpPr>
            <p:cNvPr id="38" name="Flowchart: Off-page Connector 37">
              <a:extLst>
                <a:ext uri="{FF2B5EF4-FFF2-40B4-BE49-F238E27FC236}">
                  <a16:creationId xmlns:a16="http://schemas.microsoft.com/office/drawing/2014/main" id="{8B029866-F41C-4E38-8C38-5CDF16E5BFE3}"/>
                </a:ext>
              </a:extLst>
            </p:cNvPr>
            <p:cNvSpPr/>
            <p:nvPr/>
          </p:nvSpPr>
          <p:spPr>
            <a:xfrm rot="16200000">
              <a:off x="6892249" y="2618421"/>
              <a:ext cx="171689" cy="990601"/>
            </a:xfrm>
            <a:prstGeom prst="flowChartOffpageConnector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sz="1200" dirty="0">
                  <a:solidFill>
                    <a:srgbClr val="FFFF00"/>
                  </a:solidFill>
                </a:rPr>
                <a:t>13</a:t>
              </a:r>
            </a:p>
          </p:txBody>
        </p:sp>
        <p:sp>
          <p:nvSpPr>
            <p:cNvPr id="39" name="Flowchart: Off-page Connector 38">
              <a:extLst>
                <a:ext uri="{FF2B5EF4-FFF2-40B4-BE49-F238E27FC236}">
                  <a16:creationId xmlns:a16="http://schemas.microsoft.com/office/drawing/2014/main" id="{7CA2CC62-3497-42AC-8F8A-0C94ABC836C4}"/>
                </a:ext>
              </a:extLst>
            </p:cNvPr>
            <p:cNvSpPr/>
            <p:nvPr/>
          </p:nvSpPr>
          <p:spPr>
            <a:xfrm rot="16200000">
              <a:off x="3999862" y="2741768"/>
              <a:ext cx="171688" cy="990601"/>
            </a:xfrm>
            <a:prstGeom prst="flowChartOffpageConnector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sz="1200" dirty="0">
                  <a:solidFill>
                    <a:srgbClr val="FFFF00"/>
                  </a:solidFill>
                </a:rPr>
                <a:t>on</a:t>
              </a:r>
            </a:p>
          </p:txBody>
        </p:sp>
        <p:sp>
          <p:nvSpPr>
            <p:cNvPr id="40" name="Flowchart: Off-page Connector 39">
              <a:extLst>
                <a:ext uri="{FF2B5EF4-FFF2-40B4-BE49-F238E27FC236}">
                  <a16:creationId xmlns:a16="http://schemas.microsoft.com/office/drawing/2014/main" id="{77CB987D-1ACB-4665-9C72-708D6A7B8180}"/>
                </a:ext>
              </a:extLst>
            </p:cNvPr>
            <p:cNvSpPr/>
            <p:nvPr/>
          </p:nvSpPr>
          <p:spPr>
            <a:xfrm rot="16200000">
              <a:off x="3999861" y="2981731"/>
              <a:ext cx="171690" cy="990601"/>
            </a:xfrm>
            <a:prstGeom prst="flowChartOffpageConnector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sz="1200" dirty="0">
                  <a:solidFill>
                    <a:srgbClr val="FFFF00"/>
                  </a:solidFill>
                </a:rPr>
                <a:t>off</a:t>
              </a:r>
            </a:p>
          </p:txBody>
        </p:sp>
        <p:sp>
          <p:nvSpPr>
            <p:cNvPr id="41" name="Flowchart: Off-page Connector 40">
              <a:extLst>
                <a:ext uri="{FF2B5EF4-FFF2-40B4-BE49-F238E27FC236}">
                  <a16:creationId xmlns:a16="http://schemas.microsoft.com/office/drawing/2014/main" id="{0A389270-A98B-4DD8-B1A2-4031524A15D1}"/>
                </a:ext>
              </a:extLst>
            </p:cNvPr>
            <p:cNvSpPr/>
            <p:nvPr/>
          </p:nvSpPr>
          <p:spPr>
            <a:xfrm rot="16200000">
              <a:off x="3999860" y="3216681"/>
              <a:ext cx="171690" cy="990601"/>
            </a:xfrm>
            <a:prstGeom prst="flowChartOffpageConnector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sz="1200" dirty="0">
                  <a:solidFill>
                    <a:srgbClr val="FFFF00"/>
                  </a:solidFill>
                </a:rPr>
                <a:t>update</a:t>
              </a:r>
            </a:p>
          </p:txBody>
        </p:sp>
      </p:grpSp>
      <p:sp>
        <p:nvSpPr>
          <p:cNvPr id="28" name="Speech Bubble: Oval 27">
            <a:extLst>
              <a:ext uri="{FF2B5EF4-FFF2-40B4-BE49-F238E27FC236}">
                <a16:creationId xmlns:a16="http://schemas.microsoft.com/office/drawing/2014/main" id="{CBA65244-4E76-48F9-8F1E-C0BD77F0F556}"/>
              </a:ext>
            </a:extLst>
          </p:cNvPr>
          <p:cNvSpPr/>
          <p:nvPr/>
        </p:nvSpPr>
        <p:spPr>
          <a:xfrm>
            <a:off x="1447800" y="4142572"/>
            <a:ext cx="6096000" cy="831112"/>
          </a:xfrm>
          <a:prstGeom prst="wedgeEllipseCallout">
            <a:avLst>
              <a:gd name="adj1" fmla="val -5324"/>
              <a:gd name="adj2" fmla="val -304408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4) Now lets say we called the on method </a:t>
            </a:r>
            <a:r>
              <a:rPr lang="en-US" sz="12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myLed1.on() </a:t>
            </a:r>
            <a:r>
              <a:rPr lang="en-US" sz="1200" dirty="0">
                <a:solidFill>
                  <a:schemeClr val="tx1"/>
                </a:solidFill>
              </a:rPr>
              <a:t>All this does is set the local variable </a:t>
            </a:r>
            <a:r>
              <a:rPr lang="en-US" sz="1200" dirty="0">
                <a:solidFill>
                  <a:schemeClr val="accent2"/>
                </a:solidFill>
              </a:rPr>
              <a:t>_state to on. </a:t>
            </a:r>
            <a:r>
              <a:rPr lang="en-US" sz="1200" dirty="0">
                <a:solidFill>
                  <a:schemeClr val="tx1"/>
                </a:solidFill>
              </a:rPr>
              <a:t>At this point still nothing happens because </a:t>
            </a:r>
            <a:r>
              <a:rPr lang="en-US" sz="1200" dirty="0">
                <a:solidFill>
                  <a:srgbClr val="C00000"/>
                </a:solidFill>
              </a:rPr>
              <a:t>_state </a:t>
            </a:r>
            <a:r>
              <a:rPr lang="en-US" sz="1200" dirty="0">
                <a:solidFill>
                  <a:schemeClr val="tx1"/>
                </a:solidFill>
              </a:rPr>
              <a:t>is just a private variable inside our class. </a:t>
            </a:r>
          </a:p>
        </p:txBody>
      </p:sp>
      <p:sp>
        <p:nvSpPr>
          <p:cNvPr id="19" name="Speech Bubble: Oval 18">
            <a:extLst>
              <a:ext uri="{FF2B5EF4-FFF2-40B4-BE49-F238E27FC236}">
                <a16:creationId xmlns:a16="http://schemas.microsoft.com/office/drawing/2014/main" id="{CFF09492-3A55-48C5-A1B3-BC0CFC3F387A}"/>
              </a:ext>
            </a:extLst>
          </p:cNvPr>
          <p:cNvSpPr/>
          <p:nvPr/>
        </p:nvSpPr>
        <p:spPr>
          <a:xfrm>
            <a:off x="228600" y="3311459"/>
            <a:ext cx="6400800" cy="1206097"/>
          </a:xfrm>
          <a:prstGeom prst="wedgeEllipseCallout">
            <a:avLst>
              <a:gd name="adj1" fmla="val 5986"/>
              <a:gd name="adj2" fmla="val -114799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3) In  loop code we call the update method </a:t>
            </a:r>
            <a:r>
              <a:rPr lang="en-US" sz="12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myLed1.update() </a:t>
            </a:r>
            <a:r>
              <a:rPr lang="en-US" sz="1200" dirty="0">
                <a:solidFill>
                  <a:schemeClr val="tx1"/>
                </a:solidFill>
              </a:rPr>
              <a:t>which executes the line  </a:t>
            </a:r>
            <a:r>
              <a:rPr lang="en-US" sz="12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digitalWrite(_pin, _state)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Not too much else happens- we just turned off a pin that was probably already off!</a:t>
            </a:r>
          </a:p>
        </p:txBody>
      </p:sp>
    </p:spTree>
    <p:extLst>
      <p:ext uri="{BB962C8B-B14F-4D97-AF65-F5344CB8AC3E}">
        <p14:creationId xmlns:p14="http://schemas.microsoft.com/office/powerpoint/2010/main" val="320486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8" grpId="0" animBg="1"/>
      <p:bldP spid="18" grpId="1" animBg="1"/>
      <p:bldP spid="29" grpId="0" animBg="1"/>
      <p:bldP spid="28" grpId="0" animBg="1"/>
      <p:bldP spid="28" grpId="1" animBg="1"/>
      <p:bldP spid="19" grpId="0" animBg="1"/>
      <p:bldP spid="19" grpId="1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E6CE25-34FB-4714-9DAA-1CEAE4715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756" y="2416323"/>
            <a:ext cx="8345486" cy="1021556"/>
          </a:xfrm>
        </p:spPr>
        <p:txBody>
          <a:bodyPr>
            <a:normAutofit fontScale="90000"/>
          </a:bodyPr>
          <a:lstStyle/>
          <a:p>
            <a:r>
              <a:rPr lang="en-US" dirty="0"/>
              <a:t>Why use a Class?</a:t>
            </a:r>
            <a:br>
              <a:rPr lang="en-US" dirty="0"/>
            </a:b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0AB60C3-939D-43D0-812C-6CEDD6D880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0" y="1276350"/>
            <a:ext cx="7772400" cy="1125140"/>
          </a:xfrm>
        </p:spPr>
        <p:txBody>
          <a:bodyPr/>
          <a:lstStyle/>
          <a:p>
            <a:r>
              <a:rPr lang="en-US" dirty="0"/>
              <a:t>Part 6</a:t>
            </a:r>
          </a:p>
        </p:txBody>
      </p:sp>
    </p:spTree>
    <p:extLst>
      <p:ext uri="{BB962C8B-B14F-4D97-AF65-F5344CB8AC3E}">
        <p14:creationId xmlns:p14="http://schemas.microsoft.com/office/powerpoint/2010/main" val="23542399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Why use a Class?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Comprehension </a:t>
            </a:r>
            <a:r>
              <a:rPr lang="en-US" sz="1600" dirty="0"/>
              <a:t>(details are hidden, code is easier to understand)</a:t>
            </a:r>
          </a:p>
          <a:p>
            <a:r>
              <a:rPr lang="en-US" dirty="0"/>
              <a:t>Productivity </a:t>
            </a:r>
            <a:r>
              <a:rPr lang="en-US" sz="1600" dirty="0"/>
              <a:t>(defining and using objects can be very quick)</a:t>
            </a:r>
          </a:p>
          <a:p>
            <a:r>
              <a:rPr lang="en-US" dirty="0"/>
              <a:t>Portability </a:t>
            </a:r>
            <a:r>
              <a:rPr lang="en-US" sz="1600" dirty="0"/>
              <a:t>(The same class can be used in many sketches)</a:t>
            </a:r>
          </a:p>
          <a:p>
            <a:r>
              <a:rPr lang="en-US" dirty="0"/>
              <a:t>Testability</a:t>
            </a:r>
            <a:r>
              <a:rPr lang="en-US" sz="1600" dirty="0"/>
              <a:t> (Testing, isolating and debugging is compartmentalized)</a:t>
            </a:r>
          </a:p>
          <a:p>
            <a:r>
              <a:rPr lang="en-US" dirty="0"/>
              <a:t>Inheritance </a:t>
            </a:r>
            <a:r>
              <a:rPr lang="en-US" sz="1600" dirty="0"/>
              <a:t>(New classes can build on other classes)</a:t>
            </a:r>
          </a:p>
          <a:p>
            <a:endParaRPr lang="en-US" sz="1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A05405C-9B1B-4F6F-9FCD-E79A81DDA4E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4583336"/>
            <a:ext cx="1028700" cy="457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2108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E6CE25-34FB-4714-9DAA-1CEAE4715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2266950"/>
            <a:ext cx="7772400" cy="1021556"/>
          </a:xfrm>
        </p:spPr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0AB60C3-939D-43D0-812C-6CEDD6D880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1159667"/>
            <a:ext cx="7772400" cy="1125140"/>
          </a:xfrm>
        </p:spPr>
        <p:txBody>
          <a:bodyPr/>
          <a:lstStyle/>
          <a:p>
            <a:r>
              <a:rPr lang="en-US" dirty="0"/>
              <a:t>Part 1</a:t>
            </a:r>
          </a:p>
        </p:txBody>
      </p:sp>
    </p:spTree>
    <p:extLst>
      <p:ext uri="{BB962C8B-B14F-4D97-AF65-F5344CB8AC3E}">
        <p14:creationId xmlns:p14="http://schemas.microsoft.com/office/powerpoint/2010/main" val="36790118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52400" y="167315"/>
            <a:ext cx="4495799" cy="441377"/>
          </a:xfrm>
        </p:spPr>
        <p:txBody>
          <a:bodyPr>
            <a:normAutofit fontScale="90000"/>
          </a:bodyPr>
          <a:lstStyle/>
          <a:p>
            <a:r>
              <a:rPr lang="en-US" dirty="0"/>
              <a:t>The Key Points</a:t>
            </a:r>
          </a:p>
        </p:txBody>
      </p:sp>
      <p:sp>
        <p:nvSpPr>
          <p:cNvPr id="2" name="Flowchart: Card 1">
            <a:extLst>
              <a:ext uri="{FF2B5EF4-FFF2-40B4-BE49-F238E27FC236}">
                <a16:creationId xmlns:a16="http://schemas.microsoft.com/office/drawing/2014/main" id="{D28882D0-34A9-4243-A02D-162E9AC1F25A}"/>
              </a:ext>
            </a:extLst>
          </p:cNvPr>
          <p:cNvSpPr/>
          <p:nvPr/>
        </p:nvSpPr>
        <p:spPr>
          <a:xfrm>
            <a:off x="2667000" y="1200150"/>
            <a:ext cx="1905000" cy="1074674"/>
          </a:xfrm>
          <a:prstGeom prst="flowChartPunchedCar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LED2 Class Definition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0D0C7B4-279F-42C6-B1B9-A58B37C2F1BF}"/>
              </a:ext>
            </a:extLst>
          </p:cNvPr>
          <p:cNvGrpSpPr/>
          <p:nvPr/>
        </p:nvGrpSpPr>
        <p:grpSpPr>
          <a:xfrm>
            <a:off x="463887" y="1910327"/>
            <a:ext cx="4191001" cy="3092425"/>
            <a:chOff x="761998" y="1907777"/>
            <a:chExt cx="4191001" cy="3092425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89C1A85-0E3D-4717-AC15-2D154D38944F}"/>
                </a:ext>
              </a:extLst>
            </p:cNvPr>
            <p:cNvSpPr txBox="1"/>
            <p:nvPr/>
          </p:nvSpPr>
          <p:spPr>
            <a:xfrm>
              <a:off x="1459623" y="2628004"/>
              <a:ext cx="28956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chemeClr val="accent1">
                      <a:lumMod val="7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LED2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sz="1400" b="1" dirty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myLed1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</a:t>
              </a:r>
              <a:r>
                <a:rPr lang="en-US" sz="1400" b="1" i="0" dirty="0">
                  <a:solidFill>
                    <a:srgbClr val="FF0000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13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);</a:t>
              </a:r>
            </a:p>
          </p:txBody>
        </p:sp>
        <p:sp>
          <p:nvSpPr>
            <p:cNvPr id="20" name="Arrow: Curved Right 19">
              <a:extLst>
                <a:ext uri="{FF2B5EF4-FFF2-40B4-BE49-F238E27FC236}">
                  <a16:creationId xmlns:a16="http://schemas.microsoft.com/office/drawing/2014/main" id="{6A092C2B-23DC-4235-A4DB-EC52F47A8A8E}"/>
                </a:ext>
              </a:extLst>
            </p:cNvPr>
            <p:cNvSpPr/>
            <p:nvPr/>
          </p:nvSpPr>
          <p:spPr>
            <a:xfrm rot="3500275">
              <a:off x="1550648" y="1409908"/>
              <a:ext cx="661897" cy="1657635"/>
            </a:xfrm>
            <a:prstGeom prst="curved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" name="Flowchart: Card 9">
              <a:extLst>
                <a:ext uri="{FF2B5EF4-FFF2-40B4-BE49-F238E27FC236}">
                  <a16:creationId xmlns:a16="http://schemas.microsoft.com/office/drawing/2014/main" id="{5508A981-88F7-4A2C-8B64-4D8AFCE889C6}"/>
                </a:ext>
              </a:extLst>
            </p:cNvPr>
            <p:cNvSpPr/>
            <p:nvPr/>
          </p:nvSpPr>
          <p:spPr>
            <a:xfrm>
              <a:off x="888395" y="2930232"/>
              <a:ext cx="1905000" cy="1074674"/>
            </a:xfrm>
            <a:prstGeom prst="flowChartPunchedCard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myLed1 Object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4779E4F-41D2-4C34-9CFC-69D040FE62E3}"/>
                </a:ext>
              </a:extLst>
            </p:cNvPr>
            <p:cNvSpPr txBox="1"/>
            <p:nvPr/>
          </p:nvSpPr>
          <p:spPr>
            <a:xfrm>
              <a:off x="761998" y="4046095"/>
              <a:ext cx="4191001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Key Point #1: </a:t>
              </a:r>
            </a:p>
            <a:p>
              <a:r>
                <a:rPr lang="en-US" sz="1400" dirty="0"/>
                <a:t>The object is defined by the class but is separate. </a:t>
              </a:r>
            </a:p>
            <a:p>
              <a:r>
                <a:rPr lang="en-US" sz="1400" dirty="0"/>
                <a:t>You do not need to know the inner workings of the class definition in order to use it. 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126C21C-00DF-48C3-B0DE-BAD77D3D61E2}"/>
              </a:ext>
            </a:extLst>
          </p:cNvPr>
          <p:cNvGrpSpPr/>
          <p:nvPr/>
        </p:nvGrpSpPr>
        <p:grpSpPr>
          <a:xfrm>
            <a:off x="4267200" y="517410"/>
            <a:ext cx="3435349" cy="4340148"/>
            <a:chOff x="4267200" y="517410"/>
            <a:chExt cx="3435349" cy="4340148"/>
          </a:xfrm>
        </p:grpSpPr>
        <p:sp>
          <p:nvSpPr>
            <p:cNvPr id="5" name="Arrow: Curved Left 4">
              <a:extLst>
                <a:ext uri="{FF2B5EF4-FFF2-40B4-BE49-F238E27FC236}">
                  <a16:creationId xmlns:a16="http://schemas.microsoft.com/office/drawing/2014/main" id="{112F01E7-5C4E-40F1-97E0-1C17147BC5D6}"/>
                </a:ext>
              </a:extLst>
            </p:cNvPr>
            <p:cNvSpPr/>
            <p:nvPr/>
          </p:nvSpPr>
          <p:spPr>
            <a:xfrm rot="19268370">
              <a:off x="5285570" y="1308264"/>
              <a:ext cx="729014" cy="2531753"/>
            </a:xfrm>
            <a:prstGeom prst="curved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E7F4043-8B3F-4546-89A0-734F0DC478FD}"/>
                </a:ext>
              </a:extLst>
            </p:cNvPr>
            <p:cNvSpPr txBox="1"/>
            <p:nvPr/>
          </p:nvSpPr>
          <p:spPr>
            <a:xfrm>
              <a:off x="4267200" y="2560900"/>
              <a:ext cx="2895600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chemeClr val="accent1">
                      <a:lumMod val="7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LED2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sz="1400" b="1" dirty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myLed2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(5);</a:t>
              </a:r>
            </a:p>
            <a:p>
              <a:r>
                <a:rPr lang="en-US" sz="1400" b="1" dirty="0">
                  <a:solidFill>
                    <a:schemeClr val="accent1">
                      <a:lumMod val="7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LED2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sz="1400" b="1" dirty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myLed3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(6);</a:t>
              </a:r>
            </a:p>
            <a:p>
              <a:r>
                <a:rPr lang="en-US" sz="1400" b="1" dirty="0">
                  <a:solidFill>
                    <a:schemeClr val="accent1">
                      <a:lumMod val="7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LED2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sz="1400" b="1" dirty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myLed4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(7);</a:t>
              </a:r>
            </a:p>
          </p:txBody>
        </p:sp>
        <p:sp>
          <p:nvSpPr>
            <p:cNvPr id="3" name="Flowchart: Multidocument 2">
              <a:extLst>
                <a:ext uri="{FF2B5EF4-FFF2-40B4-BE49-F238E27FC236}">
                  <a16:creationId xmlns:a16="http://schemas.microsoft.com/office/drawing/2014/main" id="{C0DAB89F-99C4-493D-8AD4-7DE7BEF16AA0}"/>
                </a:ext>
              </a:extLst>
            </p:cNvPr>
            <p:cNvSpPr/>
            <p:nvPr/>
          </p:nvSpPr>
          <p:spPr>
            <a:xfrm>
              <a:off x="5486400" y="3688007"/>
              <a:ext cx="1740779" cy="1169551"/>
            </a:xfrm>
            <a:prstGeom prst="flowChartMultidocumen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myLed2,3,4 Objects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2683DEE-6538-4914-B1BA-E3D58E712644}"/>
                </a:ext>
              </a:extLst>
            </p:cNvPr>
            <p:cNvSpPr txBox="1"/>
            <p:nvPr/>
          </p:nvSpPr>
          <p:spPr>
            <a:xfrm>
              <a:off x="4571999" y="517410"/>
              <a:ext cx="3130550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Key Point #2: </a:t>
              </a:r>
              <a:r>
                <a:rPr lang="en-US" sz="1400" dirty="0"/>
                <a:t>Although each of the objects gets its functionality from the same class definition, each object is  independent and the objects  do not interact .</a:t>
              </a:r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7731FF40-6EC1-4825-BF97-A110BA9E3E2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4583336"/>
            <a:ext cx="1028700" cy="45777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809E2B2-F1E7-408B-9944-08BE0A642DAF}"/>
              </a:ext>
            </a:extLst>
          </p:cNvPr>
          <p:cNvSpPr txBox="1"/>
          <p:nvPr/>
        </p:nvSpPr>
        <p:spPr>
          <a:xfrm>
            <a:off x="2251271" y="3763434"/>
            <a:ext cx="3759804" cy="307777"/>
          </a:xfrm>
          <a:prstGeom prst="rect">
            <a:avLst/>
          </a:prstGeom>
          <a:solidFill>
            <a:srgbClr val="FDFD9D"/>
          </a:solidFill>
        </p:spPr>
        <p:txBody>
          <a:bodyPr wrap="square" rtlCol="0">
            <a:spAutoFit/>
          </a:bodyPr>
          <a:lstStyle/>
          <a:p>
            <a:r>
              <a:rPr lang="en-US" sz="1400" b="1" dirty="0"/>
              <a:t>Key Point #4: </a:t>
            </a:r>
            <a:r>
              <a:rPr lang="en-US" sz="1400" dirty="0"/>
              <a:t>There is no such thing as magic!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3AC006F-FF51-40B0-B336-3EA10BEFD9F2}"/>
              </a:ext>
            </a:extLst>
          </p:cNvPr>
          <p:cNvSpPr txBox="1"/>
          <p:nvPr/>
        </p:nvSpPr>
        <p:spPr>
          <a:xfrm>
            <a:off x="3352800" y="2755122"/>
            <a:ext cx="3968750" cy="73866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/>
              <a:t>Key Point #3: </a:t>
            </a:r>
            <a:r>
              <a:rPr lang="en-US" sz="1400" dirty="0"/>
              <a:t>Reusability of class creating multiple objects that behave the same without exposing the complexity makes for coding efficiency.</a:t>
            </a:r>
          </a:p>
        </p:txBody>
      </p:sp>
    </p:spTree>
    <p:extLst>
      <p:ext uri="{BB962C8B-B14F-4D97-AF65-F5344CB8AC3E}">
        <p14:creationId xmlns:p14="http://schemas.microsoft.com/office/powerpoint/2010/main" val="4253869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3" name="Picture 25">
            <a:extLst>
              <a:ext uri="{FF2B5EF4-FFF2-40B4-BE49-F238E27FC236}">
                <a16:creationId xmlns:a16="http://schemas.microsoft.com/office/drawing/2014/main" id="{942FA947-34E7-4B98-ACA9-887D7D31AE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3275" y="1"/>
            <a:ext cx="4657725" cy="2984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6" name="Picture 28">
            <a:extLst>
              <a:ext uri="{FF2B5EF4-FFF2-40B4-BE49-F238E27FC236}">
                <a16:creationId xmlns:a16="http://schemas.microsoft.com/office/drawing/2014/main" id="{B927D04C-B84D-4C20-9BE5-2E24D3E4D0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3275" y="1"/>
            <a:ext cx="4657725" cy="2984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5" name="Picture 27">
            <a:extLst>
              <a:ext uri="{FF2B5EF4-FFF2-40B4-BE49-F238E27FC236}">
                <a16:creationId xmlns:a16="http://schemas.microsoft.com/office/drawing/2014/main" id="{7AD8BEA8-FBF0-48AA-BFC9-9368ABDF2F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3275" y="1"/>
            <a:ext cx="4657725" cy="2984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4" name="Picture 26">
            <a:extLst>
              <a:ext uri="{FF2B5EF4-FFF2-40B4-BE49-F238E27FC236}">
                <a16:creationId xmlns:a16="http://schemas.microsoft.com/office/drawing/2014/main" id="{7C6FC37A-2EC6-4FF9-BA27-23679FF7F5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3275" y="1"/>
            <a:ext cx="4657725" cy="2984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7" name="Picture 19">
            <a:extLst>
              <a:ext uri="{FF2B5EF4-FFF2-40B4-BE49-F238E27FC236}">
                <a16:creationId xmlns:a16="http://schemas.microsoft.com/office/drawing/2014/main" id="{5271E19D-644A-45E1-A935-1D3F1BE852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3275" y="0"/>
            <a:ext cx="4656535" cy="2980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>
            <a:extLst>
              <a:ext uri="{FF2B5EF4-FFF2-40B4-BE49-F238E27FC236}">
                <a16:creationId xmlns:a16="http://schemas.microsoft.com/office/drawing/2014/main" id="{16D9B409-0757-4758-9826-8279A8B5C5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3275" y="0"/>
            <a:ext cx="4656535" cy="2980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59E45B28-434A-43E3-BDAB-8DC356ECA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3275" y="0"/>
            <a:ext cx="4657725" cy="2980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3">
            <a:extLst>
              <a:ext uri="{FF2B5EF4-FFF2-40B4-BE49-F238E27FC236}">
                <a16:creationId xmlns:a16="http://schemas.microsoft.com/office/drawing/2014/main" id="{9748826B-DA3E-493C-B135-1BA40EEDF3E6}"/>
              </a:ext>
            </a:extLst>
          </p:cNvPr>
          <p:cNvSpPr txBox="1">
            <a:spLocks/>
          </p:cNvSpPr>
          <p:nvPr/>
        </p:nvSpPr>
        <p:spPr>
          <a:xfrm>
            <a:off x="3581400" y="590550"/>
            <a:ext cx="4190999" cy="441377"/>
          </a:xfrm>
          <a:prstGeom prst="rect">
            <a:avLst/>
          </a:prstGeom>
        </p:spPr>
        <p:txBody>
          <a:bodyPr>
            <a:normAutofit fontScale="82500" lnSpcReduction="20000"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33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342900"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685800"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1028700"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dirty="0"/>
              <a:t>The Next Train Departs in:</a:t>
            </a:r>
          </a:p>
        </p:txBody>
      </p:sp>
    </p:spTree>
    <p:extLst>
      <p:ext uri="{BB962C8B-B14F-4D97-AF65-F5344CB8AC3E}">
        <p14:creationId xmlns:p14="http://schemas.microsoft.com/office/powerpoint/2010/main" val="2049583860"/>
      </p:ext>
    </p:extLst>
  </p:cSld>
  <p:clrMapOvr>
    <a:masterClrMapping/>
  </p:clrMapOvr>
  <p:transition advClick="0" advTm="301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60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600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60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120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60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180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60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2400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30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2700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30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E6CE25-34FB-4714-9DAA-1CEAE4715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756" y="2416323"/>
            <a:ext cx="8345486" cy="1021556"/>
          </a:xfrm>
        </p:spPr>
        <p:txBody>
          <a:bodyPr>
            <a:normAutofit fontScale="90000"/>
          </a:bodyPr>
          <a:lstStyle/>
          <a:p>
            <a:r>
              <a:rPr lang="en-US" dirty="0"/>
              <a:t>Inspecting the LED2 Class in detail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0AB60C3-939D-43D0-812C-6CEDD6D880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0" y="1276350"/>
            <a:ext cx="7772400" cy="1125140"/>
          </a:xfrm>
        </p:spPr>
        <p:txBody>
          <a:bodyPr/>
          <a:lstStyle/>
          <a:p>
            <a:r>
              <a:rPr lang="en-US" dirty="0"/>
              <a:t>Part 7</a:t>
            </a:r>
          </a:p>
        </p:txBody>
      </p:sp>
    </p:spTree>
    <p:extLst>
      <p:ext uri="{BB962C8B-B14F-4D97-AF65-F5344CB8AC3E}">
        <p14:creationId xmlns:p14="http://schemas.microsoft.com/office/powerpoint/2010/main" val="6642965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78103" y="134887"/>
            <a:ext cx="7016194" cy="552290"/>
          </a:xfrm>
        </p:spPr>
        <p:txBody>
          <a:bodyPr>
            <a:normAutofit fontScale="90000"/>
          </a:bodyPr>
          <a:lstStyle/>
          <a:p>
            <a:r>
              <a:rPr lang="en-US" dirty="0"/>
              <a:t>The full Led2 class</a:t>
            </a:r>
          </a:p>
        </p:txBody>
      </p:sp>
      <p:sp>
        <p:nvSpPr>
          <p:cNvPr id="2" name="Flowchart: Card 1">
            <a:extLst>
              <a:ext uri="{FF2B5EF4-FFF2-40B4-BE49-F238E27FC236}">
                <a16:creationId xmlns:a16="http://schemas.microsoft.com/office/drawing/2014/main" id="{D28882D0-34A9-4243-A02D-162E9AC1F25A}"/>
              </a:ext>
            </a:extLst>
          </p:cNvPr>
          <p:cNvSpPr/>
          <p:nvPr/>
        </p:nvSpPr>
        <p:spPr>
          <a:xfrm>
            <a:off x="2700618" y="861139"/>
            <a:ext cx="1905000" cy="1074674"/>
          </a:xfrm>
          <a:prstGeom prst="flowChartPunchedCar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LED2 Class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E5847B3-59B7-4713-8BAA-95836AD943AD}"/>
              </a:ext>
            </a:extLst>
          </p:cNvPr>
          <p:cNvGrpSpPr/>
          <p:nvPr/>
        </p:nvGrpSpPr>
        <p:grpSpPr>
          <a:xfrm>
            <a:off x="4605618" y="776595"/>
            <a:ext cx="2175547" cy="552450"/>
            <a:chOff x="4572000" y="1777937"/>
            <a:chExt cx="2175547" cy="552450"/>
          </a:xfrm>
        </p:grpSpPr>
        <p:sp>
          <p:nvSpPr>
            <p:cNvPr id="5" name="Arrow: Right 4">
              <a:extLst>
                <a:ext uri="{FF2B5EF4-FFF2-40B4-BE49-F238E27FC236}">
                  <a16:creationId xmlns:a16="http://schemas.microsoft.com/office/drawing/2014/main" id="{90EE711D-C513-418C-A984-1EC2B6584365}"/>
                </a:ext>
              </a:extLst>
            </p:cNvPr>
            <p:cNvSpPr/>
            <p:nvPr/>
          </p:nvSpPr>
          <p:spPr>
            <a:xfrm>
              <a:off x="4572000" y="1981200"/>
              <a:ext cx="1295400" cy="1524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AAEAA5D-4A61-427D-AB73-1C7106DF4D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6019800" y="1777937"/>
              <a:ext cx="727747" cy="552450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A566929-B222-415A-BBAB-5CF4F18021E6}"/>
                </a:ext>
              </a:extLst>
            </p:cNvPr>
            <p:cNvSpPr txBox="1"/>
            <p:nvPr/>
          </p:nvSpPr>
          <p:spPr>
            <a:xfrm>
              <a:off x="4953000" y="1782751"/>
              <a:ext cx="9906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Output (Pin)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FD52B14-EFFC-4063-A6BD-6A39F416055E}"/>
              </a:ext>
            </a:extLst>
          </p:cNvPr>
          <p:cNvGrpSpPr/>
          <p:nvPr/>
        </p:nvGrpSpPr>
        <p:grpSpPr>
          <a:xfrm>
            <a:off x="1233768" y="938057"/>
            <a:ext cx="1600200" cy="311956"/>
            <a:chOff x="1200150" y="1573994"/>
            <a:chExt cx="1600200" cy="311956"/>
          </a:xfrm>
        </p:grpSpPr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2E2972D8-57E5-4E8E-9D3C-C2059DADAB64}"/>
                </a:ext>
              </a:extLst>
            </p:cNvPr>
            <p:cNvSpPr/>
            <p:nvPr/>
          </p:nvSpPr>
          <p:spPr>
            <a:xfrm>
              <a:off x="1295400" y="1777937"/>
              <a:ext cx="1371600" cy="108013"/>
            </a:xfrm>
            <a:prstGeom prst="right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EBC5A7F-2651-44EE-9BCC-86D9068972AA}"/>
                </a:ext>
              </a:extLst>
            </p:cNvPr>
            <p:cNvSpPr txBox="1"/>
            <p:nvPr/>
          </p:nvSpPr>
          <p:spPr>
            <a:xfrm>
              <a:off x="1200150" y="1573994"/>
              <a:ext cx="16002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“on” Command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0E4124D-CAE1-49B4-BBF5-B8A5A53EA2E3}"/>
              </a:ext>
            </a:extLst>
          </p:cNvPr>
          <p:cNvGrpSpPr/>
          <p:nvPr/>
        </p:nvGrpSpPr>
        <p:grpSpPr>
          <a:xfrm>
            <a:off x="1233768" y="1274315"/>
            <a:ext cx="1600200" cy="311956"/>
            <a:chOff x="1200150" y="1573994"/>
            <a:chExt cx="1600200" cy="311956"/>
          </a:xfrm>
        </p:grpSpPr>
        <p:sp>
          <p:nvSpPr>
            <p:cNvPr id="15" name="Arrow: Right 14">
              <a:extLst>
                <a:ext uri="{FF2B5EF4-FFF2-40B4-BE49-F238E27FC236}">
                  <a16:creationId xmlns:a16="http://schemas.microsoft.com/office/drawing/2014/main" id="{66BB5F99-277A-4987-A863-957BFA8522B9}"/>
                </a:ext>
              </a:extLst>
            </p:cNvPr>
            <p:cNvSpPr/>
            <p:nvPr/>
          </p:nvSpPr>
          <p:spPr>
            <a:xfrm>
              <a:off x="1295400" y="1777937"/>
              <a:ext cx="1371600" cy="108013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8FC6B0E-9BB8-4035-8FDF-6E0A37DCD271}"/>
                </a:ext>
              </a:extLst>
            </p:cNvPr>
            <p:cNvSpPr txBox="1"/>
            <p:nvPr/>
          </p:nvSpPr>
          <p:spPr>
            <a:xfrm>
              <a:off x="1200150" y="1573994"/>
              <a:ext cx="16002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“off” Command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663BA15D-FD0A-4A2D-B956-2CD35EABA77D}"/>
              </a:ext>
            </a:extLst>
          </p:cNvPr>
          <p:cNvSpPr txBox="1"/>
          <p:nvPr/>
        </p:nvSpPr>
        <p:spPr>
          <a:xfrm>
            <a:off x="495300" y="3039330"/>
            <a:ext cx="6972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On and Off commands are hardly a compelling usage case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94616D0-E81A-4AA4-B923-F8F27C594EC6}"/>
              </a:ext>
            </a:extLst>
          </p:cNvPr>
          <p:cNvGrpSpPr/>
          <p:nvPr/>
        </p:nvGrpSpPr>
        <p:grpSpPr>
          <a:xfrm>
            <a:off x="1232647" y="1599279"/>
            <a:ext cx="1600200" cy="311956"/>
            <a:chOff x="1200150" y="1573994"/>
            <a:chExt cx="1600200" cy="311956"/>
          </a:xfrm>
        </p:grpSpPr>
        <p:sp>
          <p:nvSpPr>
            <p:cNvPr id="19" name="Arrow: Right 18">
              <a:extLst>
                <a:ext uri="{FF2B5EF4-FFF2-40B4-BE49-F238E27FC236}">
                  <a16:creationId xmlns:a16="http://schemas.microsoft.com/office/drawing/2014/main" id="{8057CEB9-C9D7-4803-9AEE-7739C2221531}"/>
                </a:ext>
              </a:extLst>
            </p:cNvPr>
            <p:cNvSpPr/>
            <p:nvPr/>
          </p:nvSpPr>
          <p:spPr>
            <a:xfrm>
              <a:off x="1295400" y="1777937"/>
              <a:ext cx="1371600" cy="108013"/>
            </a:xfrm>
            <a:prstGeom prst="rightArrow">
              <a:avLst/>
            </a:prstGeom>
            <a:gradFill flip="none" rotWithShape="1">
              <a:gsLst>
                <a:gs pos="0">
                  <a:srgbClr val="00B050"/>
                </a:gs>
                <a:gs pos="100000">
                  <a:srgbClr val="FF0000"/>
                </a:gs>
              </a:gsLst>
              <a:lin ang="10800000" scaled="1"/>
              <a:tileRect/>
            </a:gradFill>
            <a:ln w="41275">
              <a:noFill/>
              <a:prstDash val="dash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99F95B6-6B0D-4A3A-B21D-78E6DC99034E}"/>
                </a:ext>
              </a:extLst>
            </p:cNvPr>
            <p:cNvSpPr txBox="1"/>
            <p:nvPr/>
          </p:nvSpPr>
          <p:spPr>
            <a:xfrm>
              <a:off x="1200150" y="1573994"/>
              <a:ext cx="16002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“blink” Command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50D24D40-6B58-465A-B99C-BFF79183A920}"/>
              </a:ext>
            </a:extLst>
          </p:cNvPr>
          <p:cNvGrpSpPr/>
          <p:nvPr/>
        </p:nvGrpSpPr>
        <p:grpSpPr>
          <a:xfrm>
            <a:off x="1225507" y="1946986"/>
            <a:ext cx="1600200" cy="311956"/>
            <a:chOff x="1191889" y="2582923"/>
            <a:chExt cx="1600200" cy="311956"/>
          </a:xfrm>
        </p:grpSpPr>
        <p:sp>
          <p:nvSpPr>
            <p:cNvPr id="22" name="Arrow: Right 21">
              <a:extLst>
                <a:ext uri="{FF2B5EF4-FFF2-40B4-BE49-F238E27FC236}">
                  <a16:creationId xmlns:a16="http://schemas.microsoft.com/office/drawing/2014/main" id="{CB2639E0-37E9-483C-9D5B-0B075530E3B9}"/>
                </a:ext>
              </a:extLst>
            </p:cNvPr>
            <p:cNvSpPr/>
            <p:nvPr/>
          </p:nvSpPr>
          <p:spPr>
            <a:xfrm>
              <a:off x="1287139" y="2786866"/>
              <a:ext cx="1371600" cy="108013"/>
            </a:xfrm>
            <a:prstGeom prst="rightArrow">
              <a:avLst/>
            </a:prstGeom>
            <a:solidFill>
              <a:srgbClr val="5EEC3C"/>
            </a:solidFill>
            <a:ln w="6350">
              <a:solidFill>
                <a:schemeClr val="tx1"/>
              </a:solidFill>
              <a:prstDash val="soli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8EDF746-739F-433A-BA00-95B90F994E40}"/>
                </a:ext>
              </a:extLst>
            </p:cNvPr>
            <p:cNvSpPr txBox="1"/>
            <p:nvPr/>
          </p:nvSpPr>
          <p:spPr>
            <a:xfrm>
              <a:off x="1191889" y="2582923"/>
              <a:ext cx="16002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“onTime (ms)”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802911B6-42BE-483C-93ED-A15486610DAC}"/>
              </a:ext>
            </a:extLst>
          </p:cNvPr>
          <p:cNvGrpSpPr/>
          <p:nvPr/>
        </p:nvGrpSpPr>
        <p:grpSpPr>
          <a:xfrm>
            <a:off x="1232647" y="2269675"/>
            <a:ext cx="1600200" cy="311956"/>
            <a:chOff x="1199029" y="2905612"/>
            <a:chExt cx="1600200" cy="311956"/>
          </a:xfrm>
        </p:grpSpPr>
        <p:sp>
          <p:nvSpPr>
            <p:cNvPr id="25" name="Arrow: Right 24">
              <a:extLst>
                <a:ext uri="{FF2B5EF4-FFF2-40B4-BE49-F238E27FC236}">
                  <a16:creationId xmlns:a16="http://schemas.microsoft.com/office/drawing/2014/main" id="{0469270F-293B-41C4-A164-7CC462BC2A6D}"/>
                </a:ext>
              </a:extLst>
            </p:cNvPr>
            <p:cNvSpPr/>
            <p:nvPr/>
          </p:nvSpPr>
          <p:spPr>
            <a:xfrm>
              <a:off x="1294279" y="3109555"/>
              <a:ext cx="1371600" cy="108013"/>
            </a:xfrm>
            <a:prstGeom prst="rightArrow">
              <a:avLst/>
            </a:prstGeom>
            <a:solidFill>
              <a:srgbClr val="FF0000"/>
            </a:solidFill>
            <a:ln w="6350">
              <a:solidFill>
                <a:schemeClr val="tx1"/>
              </a:solidFill>
              <a:prstDash val="soli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31A75AD-3CF5-4093-9041-B882BDF23375}"/>
                </a:ext>
              </a:extLst>
            </p:cNvPr>
            <p:cNvSpPr txBox="1"/>
            <p:nvPr/>
          </p:nvSpPr>
          <p:spPr>
            <a:xfrm>
              <a:off x="1199029" y="2905612"/>
              <a:ext cx="16002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“offTime (ms)”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2407695-FA22-46D3-86F4-B6D51E5DAF9E}"/>
              </a:ext>
            </a:extLst>
          </p:cNvPr>
          <p:cNvGrpSpPr/>
          <p:nvPr/>
        </p:nvGrpSpPr>
        <p:grpSpPr>
          <a:xfrm>
            <a:off x="4605618" y="1539255"/>
            <a:ext cx="1371600" cy="350849"/>
            <a:chOff x="4572000" y="1782751"/>
            <a:chExt cx="1371600" cy="350849"/>
          </a:xfrm>
        </p:grpSpPr>
        <p:sp>
          <p:nvSpPr>
            <p:cNvPr id="28" name="Arrow: Right 27">
              <a:extLst>
                <a:ext uri="{FF2B5EF4-FFF2-40B4-BE49-F238E27FC236}">
                  <a16:creationId xmlns:a16="http://schemas.microsoft.com/office/drawing/2014/main" id="{6185A85E-B0C5-4F3A-B646-CD77CB069572}"/>
                </a:ext>
              </a:extLst>
            </p:cNvPr>
            <p:cNvSpPr/>
            <p:nvPr/>
          </p:nvSpPr>
          <p:spPr>
            <a:xfrm>
              <a:off x="4572000" y="1981200"/>
              <a:ext cx="1295400" cy="1524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35CBC53-A5D4-45A4-AFAC-01DDDBF7A7B9}"/>
                </a:ext>
              </a:extLst>
            </p:cNvPr>
            <p:cNvSpPr txBox="1"/>
            <p:nvPr/>
          </p:nvSpPr>
          <p:spPr>
            <a:xfrm>
              <a:off x="4953000" y="1782751"/>
              <a:ext cx="9906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state (T / F)</a:t>
              </a: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317193A4-A0BA-4C8D-9719-0DA95A31E2D9}"/>
              </a:ext>
            </a:extLst>
          </p:cNvPr>
          <p:cNvSpPr txBox="1"/>
          <p:nvPr/>
        </p:nvSpPr>
        <p:spPr>
          <a:xfrm>
            <a:off x="495300" y="3347107"/>
            <a:ext cx="6781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 blink command for our class makes it a bit more interesting 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2FAD6FB3-5D0A-4F9D-9AEF-6F03F1A3C700}"/>
              </a:ext>
            </a:extLst>
          </p:cNvPr>
          <p:cNvGrpSpPr/>
          <p:nvPr/>
        </p:nvGrpSpPr>
        <p:grpSpPr>
          <a:xfrm>
            <a:off x="1224386" y="2544021"/>
            <a:ext cx="1600200" cy="311956"/>
            <a:chOff x="1199029" y="2905612"/>
            <a:chExt cx="1600200" cy="311956"/>
          </a:xfrm>
        </p:grpSpPr>
        <p:sp>
          <p:nvSpPr>
            <p:cNvPr id="34" name="Arrow: Right 33">
              <a:extLst>
                <a:ext uri="{FF2B5EF4-FFF2-40B4-BE49-F238E27FC236}">
                  <a16:creationId xmlns:a16="http://schemas.microsoft.com/office/drawing/2014/main" id="{DF44FC8E-99CC-48BA-84B3-58303B2BA1BD}"/>
                </a:ext>
              </a:extLst>
            </p:cNvPr>
            <p:cNvSpPr/>
            <p:nvPr/>
          </p:nvSpPr>
          <p:spPr>
            <a:xfrm>
              <a:off x="1294279" y="3109555"/>
              <a:ext cx="1371600" cy="108013"/>
            </a:xfrm>
            <a:prstGeom prst="rightArrow">
              <a:avLst/>
            </a:prstGeom>
            <a:solidFill>
              <a:srgbClr val="0070C0"/>
            </a:solidFill>
            <a:ln w="15875">
              <a:solidFill>
                <a:schemeClr val="tx1"/>
              </a:solidFill>
              <a:prstDash val="sysDash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DF7539F-1BCA-4C90-B5C8-1E812BFE0DD4}"/>
                </a:ext>
              </a:extLst>
            </p:cNvPr>
            <p:cNvSpPr txBox="1"/>
            <p:nvPr/>
          </p:nvSpPr>
          <p:spPr>
            <a:xfrm>
              <a:off x="1199029" y="2905612"/>
              <a:ext cx="16002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“update()”</a:t>
              </a:r>
            </a:p>
          </p:txBody>
        </p:sp>
      </p:grpSp>
      <p:sp>
        <p:nvSpPr>
          <p:cNvPr id="31" name="Flowchart: Card 30">
            <a:extLst>
              <a:ext uri="{FF2B5EF4-FFF2-40B4-BE49-F238E27FC236}">
                <a16:creationId xmlns:a16="http://schemas.microsoft.com/office/drawing/2014/main" id="{5581CDAB-D23A-4542-95BC-C9B0BFA278F2}"/>
              </a:ext>
            </a:extLst>
          </p:cNvPr>
          <p:cNvSpPr/>
          <p:nvPr/>
        </p:nvSpPr>
        <p:spPr>
          <a:xfrm>
            <a:off x="2692356" y="687177"/>
            <a:ext cx="1989461" cy="2239235"/>
          </a:xfrm>
          <a:prstGeom prst="flowChartPunchedCar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EF1971-53C3-497C-95CE-FDDE59DFBDFD}"/>
              </a:ext>
            </a:extLst>
          </p:cNvPr>
          <p:cNvSpPr txBox="1"/>
          <p:nvPr/>
        </p:nvSpPr>
        <p:spPr>
          <a:xfrm>
            <a:off x="495300" y="3675784"/>
            <a:ext cx="7124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285750" indent="-285750">
              <a:buFont typeface="Arial" panose="020B0604020202020204" pitchFamily="34" charset="0"/>
              <a:buChar char="•"/>
              <a:defRPr sz="1400"/>
            </a:lvl1pPr>
          </a:lstStyle>
          <a:p>
            <a:r>
              <a:rPr lang="en-US" dirty="0"/>
              <a:t>User definable on time and off times - better </a:t>
            </a:r>
          </a:p>
          <a:p>
            <a:r>
              <a:rPr lang="en-US" dirty="0"/>
              <a:t>Blinking an LED output without ever calling delay() is an example of hidden complexity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83AD7F0-2FFE-4714-BB22-ABC69A8ED789}"/>
              </a:ext>
            </a:extLst>
          </p:cNvPr>
          <p:cNvSpPr txBox="1"/>
          <p:nvPr/>
        </p:nvSpPr>
        <p:spPr>
          <a:xfrm>
            <a:off x="533400" y="4358845"/>
            <a:ext cx="70118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1600" dirty="0"/>
              <a:t>As a </a:t>
            </a:r>
            <a:r>
              <a:rPr lang="en-US" sz="1600" b="1" i="1" dirty="0">
                <a:solidFill>
                  <a:srgbClr val="990099"/>
                </a:solidFill>
              </a:rPr>
              <a:t>user</a:t>
            </a:r>
            <a:r>
              <a:rPr lang="en-US" sz="1600" dirty="0"/>
              <a:t> you don’t need to know how it works, only that it does work!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B6C7450D-AF1F-41F8-8A19-9C387E274EAA}"/>
              </a:ext>
            </a:extLst>
          </p:cNvPr>
          <p:cNvGrpSpPr/>
          <p:nvPr/>
        </p:nvGrpSpPr>
        <p:grpSpPr>
          <a:xfrm>
            <a:off x="1225507" y="1590351"/>
            <a:ext cx="1600200" cy="311956"/>
            <a:chOff x="1199029" y="2905612"/>
            <a:chExt cx="1600200" cy="311956"/>
          </a:xfrm>
        </p:grpSpPr>
        <p:sp>
          <p:nvSpPr>
            <p:cNvPr id="37" name="Arrow: Right 36">
              <a:extLst>
                <a:ext uri="{FF2B5EF4-FFF2-40B4-BE49-F238E27FC236}">
                  <a16:creationId xmlns:a16="http://schemas.microsoft.com/office/drawing/2014/main" id="{D7EB195B-142B-4E5A-A493-17C26B1515F3}"/>
                </a:ext>
              </a:extLst>
            </p:cNvPr>
            <p:cNvSpPr/>
            <p:nvPr/>
          </p:nvSpPr>
          <p:spPr>
            <a:xfrm>
              <a:off x="1294279" y="3109555"/>
              <a:ext cx="1371600" cy="108013"/>
            </a:xfrm>
            <a:prstGeom prst="rightArrow">
              <a:avLst/>
            </a:prstGeom>
            <a:solidFill>
              <a:srgbClr val="0070C0"/>
            </a:solidFill>
            <a:ln w="15875">
              <a:solidFill>
                <a:schemeClr val="tx1"/>
              </a:solidFill>
              <a:prstDash val="sysDash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DE93997-A9FC-44AF-B22C-166B55BE83B5}"/>
                </a:ext>
              </a:extLst>
            </p:cNvPr>
            <p:cNvSpPr txBox="1"/>
            <p:nvPr/>
          </p:nvSpPr>
          <p:spPr>
            <a:xfrm>
              <a:off x="1199029" y="2905612"/>
              <a:ext cx="16002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“update()”</a:t>
              </a:r>
            </a:p>
          </p:txBody>
        </p:sp>
      </p:grp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8875BB46-FF93-4388-BABA-D7460A971D66}"/>
              </a:ext>
            </a:extLst>
          </p:cNvPr>
          <p:cNvSpPr/>
          <p:nvPr/>
        </p:nvSpPr>
        <p:spPr>
          <a:xfrm rot="19689217">
            <a:off x="2796468" y="1553092"/>
            <a:ext cx="1746910" cy="5319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Complexity is hidden inside the shoebox</a:t>
            </a:r>
          </a:p>
        </p:txBody>
      </p:sp>
    </p:spTree>
    <p:extLst>
      <p:ext uri="{BB962C8B-B14F-4D97-AF65-F5344CB8AC3E}">
        <p14:creationId xmlns:p14="http://schemas.microsoft.com/office/powerpoint/2010/main" val="1751438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0"/>
                            </p:stCondLst>
                            <p:childTnLst>
                              <p:par>
                                <p:cTn id="5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32" grpId="0"/>
      <p:bldP spid="31" grpId="0" animBg="1"/>
      <p:bldP spid="6" grpId="0"/>
      <p:bldP spid="21" grpId="0"/>
      <p:bldP spid="24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78103" y="134887"/>
            <a:ext cx="7016194" cy="552290"/>
          </a:xfrm>
        </p:spPr>
        <p:txBody>
          <a:bodyPr>
            <a:normAutofit fontScale="90000"/>
          </a:bodyPr>
          <a:lstStyle/>
          <a:p>
            <a:r>
              <a:rPr lang="en-US" dirty="0"/>
              <a:t>Live Demo Time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2151CEE-8C31-4CF6-98A5-87996386EAD4}"/>
              </a:ext>
            </a:extLst>
          </p:cNvPr>
          <p:cNvSpPr txBox="1"/>
          <p:nvPr/>
        </p:nvSpPr>
        <p:spPr>
          <a:xfrm>
            <a:off x="349019" y="1541690"/>
            <a:ext cx="7239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Single LED blinking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Multiple LEDs blinking with different patterns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Multiple LEDs blinking with different patterns and a Servo sweep</a:t>
            </a:r>
          </a:p>
        </p:txBody>
      </p:sp>
    </p:spTree>
    <p:extLst>
      <p:ext uri="{BB962C8B-B14F-4D97-AF65-F5344CB8AC3E}">
        <p14:creationId xmlns:p14="http://schemas.microsoft.com/office/powerpoint/2010/main" val="2012332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78103" y="134887"/>
            <a:ext cx="7016194" cy="552290"/>
          </a:xfrm>
        </p:spPr>
        <p:txBody>
          <a:bodyPr>
            <a:normAutofit fontScale="90000"/>
          </a:bodyPr>
          <a:lstStyle/>
          <a:p>
            <a:r>
              <a:rPr lang="en-US" dirty="0"/>
              <a:t>Going deeper with a code review….</a:t>
            </a:r>
          </a:p>
        </p:txBody>
      </p:sp>
      <p:sp>
        <p:nvSpPr>
          <p:cNvPr id="2" name="Flowchart: Card 1">
            <a:extLst>
              <a:ext uri="{FF2B5EF4-FFF2-40B4-BE49-F238E27FC236}">
                <a16:creationId xmlns:a16="http://schemas.microsoft.com/office/drawing/2014/main" id="{D28882D0-34A9-4243-A02D-162E9AC1F25A}"/>
              </a:ext>
            </a:extLst>
          </p:cNvPr>
          <p:cNvSpPr/>
          <p:nvPr/>
        </p:nvSpPr>
        <p:spPr>
          <a:xfrm>
            <a:off x="2700618" y="861139"/>
            <a:ext cx="1905000" cy="1074674"/>
          </a:xfrm>
          <a:prstGeom prst="flowChartPunchedCar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LED2 Class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D761BD8-A907-41A7-8503-4DFBBAA4C39C}"/>
              </a:ext>
            </a:extLst>
          </p:cNvPr>
          <p:cNvSpPr txBox="1"/>
          <p:nvPr/>
        </p:nvSpPr>
        <p:spPr>
          <a:xfrm>
            <a:off x="533400" y="2436427"/>
            <a:ext cx="67818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Lets take a look at and talk through the code:</a:t>
            </a:r>
          </a:p>
          <a:p>
            <a:r>
              <a:rPr lang="en-US" sz="2800" dirty="0"/>
              <a:t>Latest:  </a:t>
            </a:r>
            <a:r>
              <a:rPr lang="en-US" sz="2800" dirty="0">
                <a:hlinkClick r:id="rId3"/>
              </a:rPr>
              <a:t>https://github.com/Alan-Lomax/Led2</a:t>
            </a:r>
            <a:r>
              <a:rPr lang="en-US" sz="2800" dirty="0"/>
              <a:t> </a:t>
            </a:r>
          </a:p>
          <a:p>
            <a:r>
              <a:rPr lang="en-US" sz="2800" dirty="0"/>
              <a:t>A snapshot also included in Backup.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07F9238-500B-4B4C-914E-784AB78B04B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4583336"/>
            <a:ext cx="1028700" cy="457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7876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Recap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197405"/>
            <a:ext cx="7162799" cy="357616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rgbClr val="00B050"/>
                </a:solidFill>
              </a:rPr>
              <a:t>A blueprint for making software ‘objects’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rgbClr val="00B050"/>
                </a:solidFill>
              </a:rPr>
              <a:t>A way of making re-usable software parts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rgbClr val="00B050"/>
                </a:solidFill>
              </a:rPr>
              <a:t>A way of hiding complexity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rgbClr val="00B050"/>
                </a:solidFill>
              </a:rPr>
              <a:t>A user defined variable type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rgbClr val="00B050"/>
                </a:solidFill>
              </a:rPr>
              <a:t>A fundamental part of Object Oriented Programming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ABA063-ABB7-4B5A-9BE5-07BBECBFF36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4583336"/>
            <a:ext cx="1028700" cy="457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8987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96F6C9F-FE06-42A7-A215-13D116D868D2}"/>
              </a:ext>
            </a:extLst>
          </p:cNvPr>
          <p:cNvSpPr txBox="1"/>
          <p:nvPr/>
        </p:nvSpPr>
        <p:spPr>
          <a:xfrm>
            <a:off x="1447800" y="2266950"/>
            <a:ext cx="6477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Questions?</a:t>
            </a:r>
          </a:p>
          <a:p>
            <a:pPr algn="ctr"/>
            <a:endParaRPr lang="en-US" sz="3600" dirty="0"/>
          </a:p>
          <a:p>
            <a:pPr algn="ctr"/>
            <a:r>
              <a:rPr lang="en-US" sz="2400" dirty="0">
                <a:solidFill>
                  <a:srgbClr val="0070C0"/>
                </a:solidFill>
              </a:rPr>
              <a:t>Additional Backup Material Follows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0A8814-CDA9-45EC-944A-AF3C0A500FD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4583336"/>
            <a:ext cx="1028700" cy="457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6996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E6CE25-34FB-4714-9DAA-1CEAE4715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756" y="2416323"/>
            <a:ext cx="8345486" cy="1021556"/>
          </a:xfrm>
        </p:spPr>
        <p:txBody>
          <a:bodyPr>
            <a:normAutofit fontScale="90000"/>
          </a:bodyPr>
          <a:lstStyle/>
          <a:p>
            <a:r>
              <a:rPr lang="en-US" dirty="0"/>
              <a:t>Backup Material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0AB60C3-939D-43D0-812C-6CEDD6D880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0" y="1276350"/>
            <a:ext cx="7772400" cy="1125140"/>
          </a:xfrm>
        </p:spPr>
        <p:txBody>
          <a:bodyPr/>
          <a:lstStyle/>
          <a:p>
            <a:r>
              <a:rPr lang="en-US" dirty="0"/>
              <a:t>Part 8</a:t>
            </a:r>
          </a:p>
        </p:txBody>
      </p:sp>
    </p:spTree>
    <p:extLst>
      <p:ext uri="{BB962C8B-B14F-4D97-AF65-F5344CB8AC3E}">
        <p14:creationId xmlns:p14="http://schemas.microsoft.com/office/powerpoint/2010/main" val="21972598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28879" y="209551"/>
            <a:ext cx="7016194" cy="609600"/>
          </a:xfrm>
        </p:spPr>
        <p:txBody>
          <a:bodyPr>
            <a:normAutofit fontScale="90000"/>
          </a:bodyPr>
          <a:lstStyle/>
          <a:p>
            <a:r>
              <a:rPr lang="en-US" dirty="0"/>
              <a:t>Some More Examples  </a:t>
            </a:r>
            <a:r>
              <a:rPr lang="en-US" sz="1300" dirty="0"/>
              <a:t>(+ Inspecting Class Programming)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000" dirty="0" err="1"/>
              <a:t>DblDelay</a:t>
            </a:r>
            <a:r>
              <a:rPr lang="en-US" sz="2000" dirty="0"/>
              <a:t>     </a:t>
            </a:r>
            <a:r>
              <a:rPr lang="en-US" sz="2000" dirty="0">
                <a:hlinkClick r:id="rId2"/>
              </a:rPr>
              <a:t>https://github.com/Alan-Lomax/DblDelay</a:t>
            </a:r>
            <a:endParaRPr lang="en-US" sz="2000" dirty="0"/>
          </a:p>
          <a:p>
            <a:pPr marL="0" indent="0">
              <a:buNone/>
            </a:pPr>
            <a:r>
              <a:rPr lang="en-US" sz="2000" dirty="0"/>
              <a:t>Timer           </a:t>
            </a:r>
            <a:r>
              <a:rPr lang="en-US" sz="2000" dirty="0">
                <a:hlinkClick r:id="rId3"/>
              </a:rPr>
              <a:t>https://github.com/Alan-Lomax/Timer</a:t>
            </a:r>
            <a:endParaRPr lang="en-US" sz="2000" dirty="0"/>
          </a:p>
          <a:p>
            <a:pPr marL="0" indent="0">
              <a:buNone/>
            </a:pPr>
            <a:r>
              <a:rPr lang="en-US" sz="2000" dirty="0"/>
              <a:t>Button         </a:t>
            </a:r>
            <a:r>
              <a:rPr lang="en-US" sz="2000" dirty="0">
                <a:hlinkClick r:id="rId4"/>
              </a:rPr>
              <a:t>https://github.com/Alan-Lomax/Button</a:t>
            </a:r>
            <a:endParaRPr lang="en-US" sz="2000" dirty="0"/>
          </a:p>
          <a:p>
            <a:pPr marL="0" indent="0">
              <a:buNone/>
            </a:pPr>
            <a:r>
              <a:rPr lang="en-US" sz="2000" dirty="0"/>
              <a:t>LCD2x20      </a:t>
            </a:r>
            <a:r>
              <a:rPr lang="en-US" sz="2000" dirty="0">
                <a:hlinkClick r:id="rId5"/>
              </a:rPr>
              <a:t>https://github.com/Alan-Lomax/LCD_NHD2x20</a:t>
            </a:r>
            <a:endParaRPr lang="en-US" sz="2000" dirty="0"/>
          </a:p>
          <a:p>
            <a:pPr marL="0" indent="0">
              <a:buNone/>
            </a:pPr>
            <a:r>
              <a:rPr lang="en-US" sz="2000" dirty="0"/>
              <a:t>LED2             </a:t>
            </a:r>
            <a:r>
              <a:rPr lang="en-US" sz="2000" dirty="0">
                <a:hlinkClick r:id="rId6"/>
              </a:rPr>
              <a:t>https://github.com/Alan-Lomax/Led2</a:t>
            </a:r>
            <a:r>
              <a:rPr lang="en-US" sz="2000" dirty="0"/>
              <a:t>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997932D-D1FE-47A8-850E-350B1BB281A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4583336"/>
            <a:ext cx="1028700" cy="457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2116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D2779F-F048-40A4-BA95-C6B3C72913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17846"/>
            <a:ext cx="7016194" cy="442913"/>
          </a:xfrm>
        </p:spPr>
        <p:txBody>
          <a:bodyPr>
            <a:normAutofit fontScale="90000"/>
          </a:bodyPr>
          <a:lstStyle/>
          <a:p>
            <a:r>
              <a:rPr lang="en-US" dirty="0"/>
              <a:t>My Motivation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F5E4C7-3364-4E46-BE59-1BC61A436D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666750"/>
            <a:ext cx="7620000" cy="4093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30405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02645" y="209550"/>
            <a:ext cx="7016194" cy="423863"/>
          </a:xfrm>
        </p:spPr>
        <p:txBody>
          <a:bodyPr>
            <a:normAutofit fontScale="90000"/>
          </a:bodyPr>
          <a:lstStyle/>
          <a:p>
            <a:r>
              <a:rPr lang="en-US" dirty="0"/>
              <a:t>Ground Work </a:t>
            </a:r>
            <a:r>
              <a:rPr lang="en-US" sz="2200" dirty="0"/>
              <a:t>– Types and Structures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670606" y="1139762"/>
            <a:ext cx="5671487" cy="1355788"/>
          </a:xfrm>
        </p:spPr>
        <p:txBody>
          <a:bodyPr>
            <a:normAutofit lnSpcReduction="10000"/>
          </a:bodyPr>
          <a:lstStyle/>
          <a:p>
            <a:pPr marL="285750" indent="0">
              <a:spcBef>
                <a:spcPts val="0"/>
              </a:spcBef>
              <a:buNone/>
            </a:pPr>
            <a:r>
              <a:rPr lang="en-US" sz="1200" b="1" dirty="0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byte</a:t>
            </a:r>
            <a:r>
              <a:rPr lang="en-US" sz="1200" dirty="0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x = 65;</a:t>
            </a:r>
          </a:p>
          <a:p>
            <a:pPr marL="285750" indent="0">
              <a:spcBef>
                <a:spcPts val="0"/>
              </a:spcBef>
              <a:buNone/>
            </a:pPr>
            <a:r>
              <a:rPr lang="en-US" sz="1200" b="1" dirty="0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</a:t>
            </a:r>
            <a:r>
              <a:rPr lang="en-US" sz="1200" dirty="0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myLetter</a:t>
            </a:r>
            <a:r>
              <a:rPr lang="en-US" sz="1200" dirty="0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‘A’;</a:t>
            </a:r>
            <a:endParaRPr lang="en-US" sz="1800" dirty="0"/>
          </a:p>
          <a:p>
            <a:pPr marL="0" indent="0">
              <a:buNone/>
            </a:pPr>
            <a:r>
              <a:rPr lang="en-US" sz="1800" dirty="0"/>
              <a:t>In binary both of these are the same bit pattern  01000001</a:t>
            </a:r>
          </a:p>
          <a:p>
            <a:pPr marL="0" indent="0">
              <a:buNone/>
            </a:pPr>
            <a:r>
              <a:rPr lang="en-US" sz="1800" dirty="0"/>
              <a:t>The computer does not care.</a:t>
            </a:r>
          </a:p>
          <a:p>
            <a:pPr marL="0" indent="0">
              <a:buNone/>
            </a:pPr>
            <a:r>
              <a:rPr lang="en-US" sz="1800" dirty="0"/>
              <a:t>It is only how we interpret the two variables that matters.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65B5E1-D501-4FB5-903E-12C3DF9EB73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4583336"/>
            <a:ext cx="1028700" cy="457771"/>
          </a:xfrm>
          <a:prstGeom prst="rect">
            <a:avLst/>
          </a:prstGeom>
        </p:spPr>
      </p:pic>
      <p:pic>
        <p:nvPicPr>
          <p:cNvPr id="1026" name="Picture 2" descr="Writing Binary Numbers | wild.maths.org">
            <a:extLst>
              <a:ext uri="{FF2B5EF4-FFF2-40B4-BE49-F238E27FC236}">
                <a16:creationId xmlns:a16="http://schemas.microsoft.com/office/drawing/2014/main" id="{EF59FB9C-FF89-4CA9-A361-9952188313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1" y="1139762"/>
            <a:ext cx="1192419" cy="669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A15E929-D800-4DAA-8155-E9920C5637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6458" y="3105150"/>
            <a:ext cx="3905250" cy="1238250"/>
          </a:xfrm>
          <a:prstGeom prst="rect">
            <a:avLst/>
          </a:prstGeom>
        </p:spPr>
      </p:pic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7D3F3627-4786-484E-AA57-6C7D8A914050}"/>
              </a:ext>
            </a:extLst>
          </p:cNvPr>
          <p:cNvSpPr txBox="1">
            <a:spLocks/>
          </p:cNvSpPr>
          <p:nvPr/>
        </p:nvSpPr>
        <p:spPr>
          <a:xfrm>
            <a:off x="4580725" y="3473340"/>
            <a:ext cx="2994185" cy="63826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lvl="1" indent="0">
              <a:spcBef>
                <a:spcPts val="0"/>
              </a:spcBef>
              <a:buFont typeface="Arial" pitchFamily="34" charset="0"/>
              <a:buNone/>
            </a:pPr>
            <a:r>
              <a:rPr lang="en-US" sz="1800" dirty="0"/>
              <a:t>Lots of on line help is available (see references)</a:t>
            </a:r>
          </a:p>
          <a:p>
            <a:pPr marL="171450" lvl="1" indent="0">
              <a:spcBef>
                <a:spcPts val="0"/>
              </a:spcBef>
              <a:buFont typeface="Arial" pitchFamily="34" charset="0"/>
              <a:buNone/>
            </a:pPr>
            <a:endParaRPr lang="en-US" sz="1800" dirty="0"/>
          </a:p>
          <a:p>
            <a:pPr marL="457200" lvl="1">
              <a:spcBef>
                <a:spcPts val="0"/>
              </a:spcBef>
            </a:pPr>
            <a:endParaRPr lang="en-US" sz="1800" dirty="0"/>
          </a:p>
          <a:p>
            <a:pPr marL="0" indent="0">
              <a:buFont typeface="Arial" pitchFamily="34" charset="0"/>
              <a:buNone/>
            </a:pPr>
            <a:endParaRPr lang="en-US" sz="2400" dirty="0"/>
          </a:p>
          <a:p>
            <a:pPr marL="0" indent="0">
              <a:buFont typeface="Arial" pitchFamily="34" charset="0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815920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Why Not use a Class?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400" dirty="0"/>
              <a:t>For some applications they are not needed so why use a class to do what might be a trivial thing</a:t>
            </a:r>
          </a:p>
          <a:p>
            <a:r>
              <a:rPr lang="en-US" sz="2400" dirty="0"/>
              <a:t>Classes are still programs and programs do have bugs.</a:t>
            </a:r>
          </a:p>
          <a:p>
            <a:r>
              <a:rPr lang="en-US" sz="2400" dirty="0"/>
              <a:t>All that hidden complexity might represent a can of worms if you did not write the code but still need to dig into it.</a:t>
            </a:r>
          </a:p>
          <a:p>
            <a:r>
              <a:rPr lang="en-US" sz="2400" dirty="0"/>
              <a:t>There is a learning curve, especially if a class has lots of properties and methods.</a:t>
            </a:r>
          </a:p>
          <a:p>
            <a:r>
              <a:rPr lang="en-US" sz="2400" dirty="0"/>
              <a:t>Changing a class can have knock on effects to many programs that depend on it working a certain way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1FF043E-6FDA-432B-A008-FB89E7C3217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4583336"/>
            <a:ext cx="1028700" cy="457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87084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Lessons Learned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04800" y="1197405"/>
            <a:ext cx="7315200" cy="357616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400" dirty="0">
                <a:cs typeface="Courier New" panose="02070309020205020404" pitchFamily="49" charset="0"/>
              </a:rPr>
              <a:t>IMO:  The hardest part is knowing what properties and methods are available with a given (non-trivial) class. </a:t>
            </a:r>
          </a:p>
          <a:p>
            <a:pPr marL="0" indent="0">
              <a:buNone/>
            </a:pPr>
            <a:r>
              <a:rPr lang="en-US" sz="2400" dirty="0">
                <a:cs typeface="Courier New" panose="02070309020205020404" pitchFamily="49" charset="0"/>
              </a:rPr>
              <a:t>Not only what they are but also the many options available for a given property can also be quite involved.</a:t>
            </a:r>
          </a:p>
          <a:p>
            <a:pPr marL="0" indent="0">
              <a:buNone/>
            </a:pPr>
            <a:r>
              <a:rPr lang="en-US" sz="2400" dirty="0">
                <a:cs typeface="Courier New" panose="02070309020205020404" pitchFamily="49" charset="0"/>
              </a:rPr>
              <a:t>These aspects are often poorly documented. Realizing the true power of a class is a challenge under such conditions and users might be reluctant to accept the implementation at face value.</a:t>
            </a:r>
          </a:p>
          <a:p>
            <a:pPr marL="0" indent="0">
              <a:buNone/>
            </a:pPr>
            <a:r>
              <a:rPr lang="en-US" sz="2400" dirty="0">
                <a:cs typeface="Courier New" panose="02070309020205020404" pitchFamily="49" charset="0"/>
              </a:rPr>
              <a:t>An example sketch demonstrating usage of some properties is helpful – but is not sufficient if there are many options and alternate uses.</a:t>
            </a:r>
            <a:endParaRPr lang="en-US" sz="28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351060-18E6-42F7-BAE2-6A49CB9B0F0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4583336"/>
            <a:ext cx="1028700" cy="457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54156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4800" y="133350"/>
            <a:ext cx="7016194" cy="485987"/>
          </a:xfrm>
        </p:spPr>
        <p:txBody>
          <a:bodyPr>
            <a:normAutofit fontScale="90000"/>
          </a:bodyPr>
          <a:lstStyle/>
          <a:p>
            <a:r>
              <a:rPr lang="en-US" dirty="0"/>
              <a:t>LED2.H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351060-18E6-42F7-BAE2-6A49CB9B0F0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4583336"/>
            <a:ext cx="1028700" cy="45777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8209684-1BEE-4D92-A36E-99ADF8AACF2C}"/>
              </a:ext>
            </a:extLst>
          </p:cNvPr>
          <p:cNvSpPr txBox="1"/>
          <p:nvPr/>
        </p:nvSpPr>
        <p:spPr>
          <a:xfrm>
            <a:off x="762000" y="742950"/>
            <a:ext cx="7232226" cy="41857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#ifndef MY_LED2_H</a:t>
            </a:r>
          </a:p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#define MY_LED2_H</a:t>
            </a:r>
          </a:p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#include "</a:t>
            </a:r>
            <a:r>
              <a:rPr lang="en-US" sz="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Arduino.h</a:t>
            </a:r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/*</a:t>
            </a:r>
          </a:p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*****************************************************</a:t>
            </a:r>
          </a:p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** LED2_H                                          **</a:t>
            </a:r>
          </a:p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**                                                 **</a:t>
            </a:r>
          </a:p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** This class implements standard LED on-off       **</a:t>
            </a:r>
          </a:p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** logic on a pin you specify plus a configurable  **</a:t>
            </a:r>
          </a:p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** blinking effect. It does so without any delay   **</a:t>
            </a:r>
          </a:p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** calls. (no blocking code)                       **</a:t>
            </a:r>
          </a:p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*****************************************************</a:t>
            </a:r>
          </a:p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*/</a:t>
            </a:r>
          </a:p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class Led2 {</a:t>
            </a:r>
          </a:p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 private:</a:t>
            </a:r>
          </a:p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   int _pin;                // the number of the LED pin</a:t>
            </a:r>
          </a:p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   long _onTime;            // milliseconds of on-time</a:t>
            </a:r>
          </a:p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   long _offTime;           // milliseconds of off-time</a:t>
            </a:r>
          </a:p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   bool _blink;             // true if we are in blinking mode, false if not</a:t>
            </a:r>
          </a:p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   int _state;              // </a:t>
            </a:r>
            <a:r>
              <a:rPr lang="en-US" sz="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ledstate</a:t>
            </a:r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used to set the LED</a:t>
            </a:r>
          </a:p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   unsigned long _previousMillis;      // the last time LED was updated</a:t>
            </a:r>
          </a:p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   void init();             // Initialization code</a:t>
            </a:r>
          </a:p>
          <a:p>
            <a:endParaRPr lang="en-US" sz="7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 public:</a:t>
            </a:r>
          </a:p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   Led2(byte pin);                     // Simple default definition without a pre specified on and off time.</a:t>
            </a:r>
          </a:p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   Led2(byte pin, long on, long off);  // this definition includes the on and off time values from the outset</a:t>
            </a:r>
          </a:p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   void update();                      // update things based on elapsed time (call this as often as possible)</a:t>
            </a:r>
          </a:p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   bool getState();                    // Return the current state of LED</a:t>
            </a:r>
          </a:p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   bool getBlink();                    // return the LEDs current blinking state (true / false)</a:t>
            </a:r>
          </a:p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   void onTime(long on);               // Set the onTime to a new value</a:t>
            </a:r>
          </a:p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   long onTime();                      // Return the current onTime</a:t>
            </a:r>
          </a:p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   void offTime(long off);             // Set the offTime to a new value</a:t>
            </a:r>
          </a:p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   long offTime();                     // Return the current offTime</a:t>
            </a:r>
          </a:p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   void off();                         // Set the On time to zero and the Off time to 500 - Turning off the LED</a:t>
            </a:r>
          </a:p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   void on();                          // Set the Off time to zero and the On time to 500 - Turning on the LED</a:t>
            </a:r>
          </a:p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   void blink();                       // set the LED to a blinking state using the previously set timing values</a:t>
            </a:r>
          </a:p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};</a:t>
            </a:r>
          </a:p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#endif</a:t>
            </a:r>
          </a:p>
        </p:txBody>
      </p:sp>
    </p:spTree>
    <p:extLst>
      <p:ext uri="{BB962C8B-B14F-4D97-AF65-F5344CB8AC3E}">
        <p14:creationId xmlns:p14="http://schemas.microsoft.com/office/powerpoint/2010/main" val="57505652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4800" y="133350"/>
            <a:ext cx="7016194" cy="485987"/>
          </a:xfrm>
        </p:spPr>
        <p:txBody>
          <a:bodyPr>
            <a:normAutofit fontScale="90000"/>
          </a:bodyPr>
          <a:lstStyle/>
          <a:p>
            <a:r>
              <a:rPr lang="en-US" dirty="0"/>
              <a:t>LED2.CPP  (1/3)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351060-18E6-42F7-BAE2-6A49CB9B0F0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4583336"/>
            <a:ext cx="1028700" cy="45777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8209684-1BEE-4D92-A36E-99ADF8AACF2C}"/>
              </a:ext>
            </a:extLst>
          </p:cNvPr>
          <p:cNvSpPr txBox="1"/>
          <p:nvPr/>
        </p:nvSpPr>
        <p:spPr>
          <a:xfrm>
            <a:off x="762000" y="742950"/>
            <a:ext cx="7232226" cy="27853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#include "Led2.h"</a:t>
            </a:r>
          </a:p>
          <a:p>
            <a:endParaRPr lang="en-US" sz="7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Led2::Led2(byte pin, long on, long off) {</a:t>
            </a:r>
          </a:p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 // Save the passed pin and timing values into the equivalent local variables (with underscore)</a:t>
            </a:r>
          </a:p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 _pin = pin;</a:t>
            </a:r>
          </a:p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 _onTime = on;</a:t>
            </a:r>
          </a:p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 _offTime = off;</a:t>
            </a:r>
          </a:p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 // Initialization code is kept separate just for clarity.</a:t>
            </a:r>
          </a:p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 init();</a:t>
            </a:r>
          </a:p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US" sz="7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Led2::Led2(byte pin) {</a:t>
            </a:r>
          </a:p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 // Save the passed pin</a:t>
            </a:r>
          </a:p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 _pin = pin;</a:t>
            </a:r>
          </a:p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 init();</a:t>
            </a:r>
          </a:p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US" sz="7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void Led2::init() {</a:t>
            </a:r>
          </a:p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 pinMode(_pin, OUTPUT);</a:t>
            </a:r>
          </a:p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 // Initialize local variables for the new class member</a:t>
            </a:r>
          </a:p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 _state = LOW;                     // start with LED on the off condition</a:t>
            </a:r>
          </a:p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 _blink = false;                   // no blinking at initialization</a:t>
            </a:r>
          </a:p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 off();                            // call the function that sets out LED to off initially</a:t>
            </a:r>
          </a:p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US" sz="7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195102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4800" y="133350"/>
            <a:ext cx="7016194" cy="485987"/>
          </a:xfrm>
        </p:spPr>
        <p:txBody>
          <a:bodyPr>
            <a:normAutofit fontScale="90000"/>
          </a:bodyPr>
          <a:lstStyle/>
          <a:p>
            <a:r>
              <a:rPr lang="en-US" dirty="0"/>
              <a:t>LED2.CPP  (2/3)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351060-18E6-42F7-BAE2-6A49CB9B0F0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4583336"/>
            <a:ext cx="1028700" cy="45777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8209684-1BEE-4D92-A36E-99ADF8AACF2C}"/>
              </a:ext>
            </a:extLst>
          </p:cNvPr>
          <p:cNvSpPr txBox="1"/>
          <p:nvPr/>
        </p:nvSpPr>
        <p:spPr>
          <a:xfrm>
            <a:off x="762000" y="742950"/>
            <a:ext cx="7232226" cy="418576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700"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r>
              <a:rPr lang="en-US" dirty="0"/>
              <a:t>void Led2::update() {</a:t>
            </a:r>
          </a:p>
          <a:p>
            <a:r>
              <a:rPr lang="en-US" dirty="0"/>
              <a:t>  // check to see if it's time to change the state of the LED</a:t>
            </a:r>
          </a:p>
          <a:p>
            <a:r>
              <a:rPr lang="en-US" dirty="0"/>
              <a:t>  unsigned long currentMillis = millis();</a:t>
            </a:r>
          </a:p>
          <a:p>
            <a:r>
              <a:rPr lang="en-US" dirty="0"/>
              <a:t>  if (!_blink) {                   // If not in blinking mode just look at on or off conditions</a:t>
            </a:r>
          </a:p>
          <a:p>
            <a:r>
              <a:rPr lang="en-US" dirty="0"/>
              <a:t>    if (_state == LOW) {</a:t>
            </a:r>
          </a:p>
          <a:p>
            <a:r>
              <a:rPr lang="en-US" dirty="0"/>
              <a:t>      digitalWrite(_pin, LOW);     // Turn off the actual LED.</a:t>
            </a:r>
          </a:p>
          <a:p>
            <a:r>
              <a:rPr lang="en-US" dirty="0"/>
              <a:t>    }</a:t>
            </a:r>
          </a:p>
          <a:p>
            <a:r>
              <a:rPr lang="en-US" dirty="0"/>
              <a:t>    else if (_state == HIGH) {</a:t>
            </a:r>
          </a:p>
          <a:p>
            <a:r>
              <a:rPr lang="en-US" dirty="0"/>
              <a:t>      digitalWrite(_pin, HIGH);    // Turn on the actual LED.</a:t>
            </a:r>
          </a:p>
          <a:p>
            <a:r>
              <a:rPr lang="en-US" dirty="0"/>
              <a:t>    }</a:t>
            </a:r>
          </a:p>
          <a:p>
            <a:r>
              <a:rPr lang="en-US" dirty="0"/>
              <a:t>  }</a:t>
            </a:r>
          </a:p>
          <a:p>
            <a:r>
              <a:rPr lang="en-US" dirty="0"/>
              <a:t>  else {                           // We are in blinking mode so cycle accordingly</a:t>
            </a:r>
          </a:p>
          <a:p>
            <a:r>
              <a:rPr lang="en-US" dirty="0"/>
              <a:t>    if ((_state == HIGH) &amp;&amp; (currentMillis - _previousMillis &gt;= _onTime)) {</a:t>
            </a:r>
          </a:p>
          <a:p>
            <a:r>
              <a:rPr lang="en-US" dirty="0"/>
              <a:t>      _state = LOW;  // Turn it off</a:t>
            </a:r>
          </a:p>
          <a:p>
            <a:r>
              <a:rPr lang="en-US" dirty="0"/>
              <a:t>      _previousMillis = currentMillis;     // Remember the time</a:t>
            </a:r>
          </a:p>
          <a:p>
            <a:r>
              <a:rPr lang="en-US" dirty="0"/>
              <a:t>    }</a:t>
            </a:r>
          </a:p>
          <a:p>
            <a:r>
              <a:rPr lang="en-US" dirty="0"/>
              <a:t>    else if ((_state == LOW) &amp;&amp; (currentMillis - _previousMillis &gt;= _offTime)) {</a:t>
            </a:r>
          </a:p>
          <a:p>
            <a:r>
              <a:rPr lang="en-US" dirty="0"/>
              <a:t>      _state = HIGH;  // turn it on</a:t>
            </a:r>
          </a:p>
          <a:p>
            <a:r>
              <a:rPr lang="en-US" dirty="0"/>
              <a:t>      _previousMillis = currentMillis;    // Remember the time</a:t>
            </a:r>
          </a:p>
          <a:p>
            <a:r>
              <a:rPr lang="en-US" dirty="0"/>
              <a:t>    }</a:t>
            </a:r>
          </a:p>
          <a:p>
            <a:r>
              <a:rPr lang="en-US" dirty="0"/>
              <a:t>    digitalWrite(_pin, _state);           // update the actual LED.</a:t>
            </a:r>
          </a:p>
          <a:p>
            <a:r>
              <a:rPr lang="en-US" dirty="0"/>
              <a:t>  }</a:t>
            </a:r>
          </a:p>
          <a:p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bool Led2::getState() {</a:t>
            </a:r>
          </a:p>
          <a:p>
            <a:r>
              <a:rPr lang="en-US" dirty="0"/>
              <a:t>  // return the current state of the led (True or False)</a:t>
            </a:r>
          </a:p>
          <a:p>
            <a:r>
              <a:rPr lang="en-US" dirty="0"/>
              <a:t>  return _state;</a:t>
            </a:r>
          </a:p>
          <a:p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bool Led2::getBlink() {</a:t>
            </a:r>
          </a:p>
          <a:p>
            <a:r>
              <a:rPr lang="en-US" dirty="0"/>
              <a:t>  // return the current blink state of the led (True or False)</a:t>
            </a:r>
          </a:p>
          <a:p>
            <a:r>
              <a:rPr lang="en-US" dirty="0"/>
              <a:t>  return _blink;</a:t>
            </a:r>
          </a:p>
          <a:p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void Led2::onTime(long on) {</a:t>
            </a:r>
          </a:p>
          <a:p>
            <a:r>
              <a:rPr lang="en-US" dirty="0"/>
              <a:t>  // update the desired on time of the led</a:t>
            </a:r>
          </a:p>
          <a:p>
            <a:r>
              <a:rPr lang="en-US" dirty="0"/>
              <a:t>  _onTime = on;</a:t>
            </a:r>
          </a:p>
          <a:p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93841544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4800" y="133350"/>
            <a:ext cx="7016194" cy="485987"/>
          </a:xfrm>
        </p:spPr>
        <p:txBody>
          <a:bodyPr>
            <a:normAutofit fontScale="90000"/>
          </a:bodyPr>
          <a:lstStyle/>
          <a:p>
            <a:r>
              <a:rPr lang="en-US" dirty="0"/>
              <a:t>LED2.CPP  (3/3)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351060-18E6-42F7-BAE2-6A49CB9B0F0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4583336"/>
            <a:ext cx="1028700" cy="45777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8209684-1BEE-4D92-A36E-99ADF8AACF2C}"/>
              </a:ext>
            </a:extLst>
          </p:cNvPr>
          <p:cNvSpPr txBox="1"/>
          <p:nvPr/>
        </p:nvSpPr>
        <p:spPr>
          <a:xfrm>
            <a:off x="762000" y="742950"/>
            <a:ext cx="7232226" cy="32162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700"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r>
              <a:rPr lang="en-US" dirty="0"/>
              <a:t>long Led2::onTime() {</a:t>
            </a:r>
          </a:p>
          <a:p>
            <a:r>
              <a:rPr lang="en-US" dirty="0"/>
              <a:t>  // return the current on time of the led</a:t>
            </a:r>
          </a:p>
          <a:p>
            <a:r>
              <a:rPr lang="en-US" dirty="0"/>
              <a:t>  return _onTime;</a:t>
            </a:r>
          </a:p>
          <a:p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void Led2::offTime(long off) {</a:t>
            </a:r>
          </a:p>
          <a:p>
            <a:r>
              <a:rPr lang="en-US" dirty="0"/>
              <a:t>  // update the desired off time of the led</a:t>
            </a:r>
          </a:p>
          <a:p>
            <a:r>
              <a:rPr lang="en-US" dirty="0"/>
              <a:t>  _offTime = off;</a:t>
            </a:r>
          </a:p>
          <a:p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long Led2::offTime() {</a:t>
            </a:r>
          </a:p>
          <a:p>
            <a:r>
              <a:rPr lang="en-US" dirty="0"/>
              <a:t>  // return the current off time of the led</a:t>
            </a:r>
          </a:p>
          <a:p>
            <a:r>
              <a:rPr lang="en-US" dirty="0"/>
              <a:t>  return _offTime;</a:t>
            </a:r>
          </a:p>
          <a:p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void Led2::off() {</a:t>
            </a:r>
          </a:p>
          <a:p>
            <a:r>
              <a:rPr lang="en-US" dirty="0"/>
              <a:t>  _blink = false;         // Turn off blink mode</a:t>
            </a:r>
          </a:p>
          <a:p>
            <a:r>
              <a:rPr lang="en-US" dirty="0"/>
              <a:t>  _state = LOW;           // Set the desired state - LED will turn off on next call to update</a:t>
            </a:r>
          </a:p>
          <a:p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void Led2::on() {</a:t>
            </a:r>
          </a:p>
          <a:p>
            <a:r>
              <a:rPr lang="en-US" dirty="0"/>
              <a:t>  _blink = false;         // Turn off blink mode</a:t>
            </a:r>
          </a:p>
          <a:p>
            <a:r>
              <a:rPr lang="en-US" dirty="0"/>
              <a:t>  _state = HIGH;          // Set the desired state - LED will turn on </a:t>
            </a:r>
            <a:r>
              <a:rPr lang="en-US" dirty="0" err="1"/>
              <a:t>on</a:t>
            </a:r>
            <a:r>
              <a:rPr lang="en-US" dirty="0"/>
              <a:t> next call to update</a:t>
            </a:r>
          </a:p>
          <a:p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void Led2::blink() {</a:t>
            </a:r>
          </a:p>
          <a:p>
            <a:r>
              <a:rPr lang="en-US" dirty="0"/>
              <a:t>  _blink = true;           // Turn on blink mode</a:t>
            </a:r>
          </a:p>
          <a:p>
            <a:r>
              <a:rPr lang="en-US" dirty="0"/>
              <a:t>  // Set the desired state - LED will start blinking as of next call to update</a:t>
            </a:r>
          </a:p>
          <a:p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07636316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96F6C9F-FE06-42A7-A215-13D116D868D2}"/>
              </a:ext>
            </a:extLst>
          </p:cNvPr>
          <p:cNvSpPr txBox="1"/>
          <p:nvPr/>
        </p:nvSpPr>
        <p:spPr>
          <a:xfrm>
            <a:off x="0" y="0"/>
            <a:ext cx="7467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References and Additional Material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B74366-6C02-4246-BB33-8688199CF3DC}"/>
              </a:ext>
            </a:extLst>
          </p:cNvPr>
          <p:cNvSpPr txBox="1"/>
          <p:nvPr/>
        </p:nvSpPr>
        <p:spPr>
          <a:xfrm>
            <a:off x="304800" y="1352550"/>
            <a:ext cx="8610600" cy="3200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600" dirty="0"/>
          </a:p>
          <a:p>
            <a:r>
              <a:rPr lang="en-US" sz="1600" dirty="0"/>
              <a:t>Binary numbers and types :</a:t>
            </a:r>
          </a:p>
          <a:p>
            <a:pPr marL="9715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66FF"/>
                </a:solidFill>
                <a:hlinkClick r:id="rId3"/>
              </a:rPr>
              <a:t> </a:t>
            </a:r>
            <a:r>
              <a:rPr lang="en-US" sz="1400" dirty="0">
                <a:hlinkClick r:id="rId3"/>
              </a:rPr>
              <a:t>http://users.ece.utexas.edu/~valvano/embed/chap3/chap3.htm</a:t>
            </a:r>
            <a:endParaRPr lang="en-US" sz="14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r>
              <a:rPr lang="en-US" sz="1600" dirty="0"/>
              <a:t>Alternate explanations on subject of  Classes:</a:t>
            </a:r>
          </a:p>
          <a:p>
            <a:pPr marL="971550" indent="-285750">
              <a:buFont typeface="Arial" panose="020B0604020202020204" pitchFamily="34" charset="0"/>
              <a:buChar char="•"/>
            </a:pPr>
            <a:r>
              <a:rPr lang="en-US" sz="1400" dirty="0">
                <a:hlinkClick r:id="rId4"/>
              </a:rPr>
              <a:t>https://www.guru99.com/cpp-classes-objects.html</a:t>
            </a:r>
            <a:endParaRPr lang="en-US" sz="1400" dirty="0"/>
          </a:p>
          <a:p>
            <a:pPr marL="971550" indent="-285750">
              <a:buFont typeface="Arial" panose="020B0604020202020204" pitchFamily="34" charset="0"/>
              <a:buChar char="•"/>
            </a:pPr>
            <a:r>
              <a:rPr lang="en-US" sz="1400" dirty="0">
                <a:hlinkClick r:id="rId5"/>
              </a:rPr>
              <a:t>http://mypractic.com/lesson-7-classes-in-c-language-for-arduino-button-as-an-object/</a:t>
            </a:r>
            <a:endParaRPr lang="en-US" sz="1400" dirty="0"/>
          </a:p>
          <a:p>
            <a:pPr marL="971550" indent="-285750">
              <a:buFont typeface="Arial" panose="020B0604020202020204" pitchFamily="34" charset="0"/>
              <a:buChar char="•"/>
            </a:pPr>
            <a:r>
              <a:rPr lang="en-US" sz="1400" dirty="0">
                <a:hlinkClick r:id="rId6"/>
              </a:rPr>
              <a:t>https://www.geeksforgeeks.org/c-classes-and-objects/</a:t>
            </a:r>
            <a:endParaRPr lang="en-US" sz="1400" dirty="0"/>
          </a:p>
          <a:p>
            <a:pPr marL="971550" indent="-285750">
              <a:buFont typeface="Arial" panose="020B0604020202020204" pitchFamily="34" charset="0"/>
              <a:buChar char="•"/>
            </a:pPr>
            <a:r>
              <a:rPr lang="en-US" sz="1400" dirty="0">
                <a:hlinkClick r:id="rId7"/>
              </a:rPr>
              <a:t>http://paulmurraycbr.github.io/ArduinoTheOOWay.html</a:t>
            </a:r>
            <a:endParaRPr lang="en-US" sz="1400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7A4B9F-DE7E-4A43-8005-7D11EB9274A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4583336"/>
            <a:ext cx="1028700" cy="457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006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D2779F-F048-40A4-BA95-C6B3C72913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17846"/>
            <a:ext cx="7016194" cy="442913"/>
          </a:xfrm>
        </p:spPr>
        <p:txBody>
          <a:bodyPr>
            <a:normAutofit fontScale="90000"/>
          </a:bodyPr>
          <a:lstStyle/>
          <a:p>
            <a:r>
              <a:rPr lang="en-US" dirty="0"/>
              <a:t>My Motivation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2AC0B6-F5AD-4EC0-8C7A-16C2D0C229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393" y="742950"/>
            <a:ext cx="6968067" cy="3919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0099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48011479-D181-48A6-9690-3DA985A1A464}"/>
              </a:ext>
            </a:extLst>
          </p:cNvPr>
          <p:cNvSpPr/>
          <p:nvPr/>
        </p:nvSpPr>
        <p:spPr>
          <a:xfrm>
            <a:off x="3020566" y="1753842"/>
            <a:ext cx="2752577" cy="1001437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r>
              <a:rPr lang="en-US" sz="1350" dirty="0">
                <a:solidFill>
                  <a:prstClr val="white"/>
                </a:solidFill>
                <a:latin typeface="Calibri" panose="020F0502020204030204"/>
              </a:rPr>
              <a:t>Arduino NANO R3</a:t>
            </a:r>
          </a:p>
          <a:p>
            <a:pPr algn="ctr" defTabSz="685800"/>
            <a:r>
              <a:rPr lang="en-US" sz="1350" dirty="0">
                <a:solidFill>
                  <a:prstClr val="white"/>
                </a:solidFill>
                <a:latin typeface="Calibri" panose="020F0502020204030204"/>
              </a:rPr>
              <a:t>On a Shield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D33D1B-5F15-4372-A09C-718A862075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505" y="115291"/>
            <a:ext cx="7886700" cy="430832"/>
          </a:xfrm>
        </p:spPr>
        <p:txBody>
          <a:bodyPr>
            <a:normAutofit fontScale="90000"/>
          </a:bodyPr>
          <a:lstStyle/>
          <a:p>
            <a:r>
              <a:rPr lang="en-US" dirty="0"/>
              <a:t>Turntable HW Block Diagram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F433DCB-0F01-4591-87F2-39D256C74C78}"/>
              </a:ext>
            </a:extLst>
          </p:cNvPr>
          <p:cNvSpPr/>
          <p:nvPr/>
        </p:nvSpPr>
        <p:spPr>
          <a:xfrm>
            <a:off x="3020567" y="691318"/>
            <a:ext cx="1490030" cy="573601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LCD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58C77B6-B670-4964-B9FA-753C238FA334}"/>
              </a:ext>
            </a:extLst>
          </p:cNvPr>
          <p:cNvGrpSpPr/>
          <p:nvPr/>
        </p:nvGrpSpPr>
        <p:grpSpPr>
          <a:xfrm>
            <a:off x="6805485" y="552237"/>
            <a:ext cx="531811" cy="883169"/>
            <a:chOff x="2467576" y="5214397"/>
            <a:chExt cx="709081" cy="1177558"/>
          </a:xfrm>
        </p:grpSpPr>
        <p:sp>
          <p:nvSpPr>
            <p:cNvPr id="6" name="&quot;Not Allowed&quot; Symbol 5">
              <a:extLst>
                <a:ext uri="{FF2B5EF4-FFF2-40B4-BE49-F238E27FC236}">
                  <a16:creationId xmlns:a16="http://schemas.microsoft.com/office/drawing/2014/main" id="{9CD07CEB-005C-4F99-9D32-6A9DE25E6200}"/>
                </a:ext>
              </a:extLst>
            </p:cNvPr>
            <p:cNvSpPr/>
            <p:nvPr/>
          </p:nvSpPr>
          <p:spPr>
            <a:xfrm rot="18865158">
              <a:off x="2518909" y="5210667"/>
              <a:ext cx="607550" cy="615009"/>
            </a:xfrm>
            <a:prstGeom prst="noSmoking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en-US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4735F4B-8727-41B9-B679-8D6625181893}"/>
                </a:ext>
              </a:extLst>
            </p:cNvPr>
            <p:cNvSpPr txBox="1"/>
            <p:nvPr/>
          </p:nvSpPr>
          <p:spPr>
            <a:xfrm>
              <a:off x="2467576" y="5807179"/>
              <a:ext cx="709081" cy="584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800"/>
              <a:r>
                <a:rPr lang="en-US" sz="750" dirty="0">
                  <a:solidFill>
                    <a:prstClr val="black"/>
                  </a:solidFill>
                  <a:latin typeface="Calibri" panose="020F0502020204030204"/>
                </a:rPr>
                <a:t>12 VDC Power</a:t>
              </a:r>
            </a:p>
            <a:p>
              <a:pPr algn="ctr" defTabSz="685800"/>
              <a:r>
                <a:rPr lang="en-US" sz="750" dirty="0">
                  <a:solidFill>
                    <a:prstClr val="black"/>
                  </a:solidFill>
                  <a:latin typeface="Calibri" panose="020F0502020204030204"/>
                </a:rPr>
                <a:t>Switch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74A45CA-69EB-465D-B075-BC98503D055E}"/>
              </a:ext>
            </a:extLst>
          </p:cNvPr>
          <p:cNvGrpSpPr/>
          <p:nvPr/>
        </p:nvGrpSpPr>
        <p:grpSpPr>
          <a:xfrm>
            <a:off x="5217681" y="637653"/>
            <a:ext cx="729937" cy="757238"/>
            <a:chOff x="2088859" y="1686347"/>
            <a:chExt cx="1180433" cy="1329581"/>
          </a:xfrm>
        </p:grpSpPr>
        <p:sp>
          <p:nvSpPr>
            <p:cNvPr id="15" name="Flowchart: Or 14">
              <a:extLst>
                <a:ext uri="{FF2B5EF4-FFF2-40B4-BE49-F238E27FC236}">
                  <a16:creationId xmlns:a16="http://schemas.microsoft.com/office/drawing/2014/main" id="{E9278A5B-0863-4022-AF7A-5D919C904D66}"/>
                </a:ext>
              </a:extLst>
            </p:cNvPr>
            <p:cNvSpPr/>
            <p:nvPr/>
          </p:nvSpPr>
          <p:spPr>
            <a:xfrm>
              <a:off x="2390440" y="1853967"/>
              <a:ext cx="520540" cy="574442"/>
            </a:xfrm>
            <a:prstGeom prst="flowChar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6" name="Arrow: Curved Down 15">
              <a:extLst>
                <a:ext uri="{FF2B5EF4-FFF2-40B4-BE49-F238E27FC236}">
                  <a16:creationId xmlns:a16="http://schemas.microsoft.com/office/drawing/2014/main" id="{42254B7D-83E9-408B-A780-AEDBB94C7DB0}"/>
                </a:ext>
              </a:extLst>
            </p:cNvPr>
            <p:cNvSpPr/>
            <p:nvPr/>
          </p:nvSpPr>
          <p:spPr>
            <a:xfrm>
              <a:off x="2088859" y="1686347"/>
              <a:ext cx="1180433" cy="494950"/>
            </a:xfrm>
            <a:prstGeom prst="curved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E3D2061-8301-431C-A8A5-FA939EC15103}"/>
                </a:ext>
              </a:extLst>
            </p:cNvPr>
            <p:cNvSpPr txBox="1"/>
            <p:nvPr/>
          </p:nvSpPr>
          <p:spPr>
            <a:xfrm>
              <a:off x="2184125" y="2448505"/>
              <a:ext cx="933169" cy="5674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800"/>
              <a:r>
                <a:rPr lang="en-US" sz="750" dirty="0">
                  <a:solidFill>
                    <a:prstClr val="black"/>
                  </a:solidFill>
                  <a:latin typeface="Calibri" panose="020F0502020204030204"/>
                </a:rPr>
                <a:t>Speed</a:t>
              </a:r>
            </a:p>
            <a:p>
              <a:pPr algn="ctr" defTabSz="685800"/>
              <a:r>
                <a:rPr lang="en-US" sz="750" dirty="0">
                  <a:solidFill>
                    <a:prstClr val="black"/>
                  </a:solidFill>
                  <a:latin typeface="Calibri" panose="020F0502020204030204"/>
                </a:rPr>
                <a:t>Control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D3B5281C-8C9F-40B6-B7B4-40DD55F9ABE8}"/>
              </a:ext>
            </a:extLst>
          </p:cNvPr>
          <p:cNvGrpSpPr/>
          <p:nvPr/>
        </p:nvGrpSpPr>
        <p:grpSpPr>
          <a:xfrm>
            <a:off x="2433973" y="3834483"/>
            <a:ext cx="476492" cy="415583"/>
            <a:chOff x="3085334" y="1090569"/>
            <a:chExt cx="1293463" cy="1109223"/>
          </a:xfrm>
        </p:grpSpPr>
        <p:sp>
          <p:nvSpPr>
            <p:cNvPr id="29" name="Star: 7 Points 28">
              <a:extLst>
                <a:ext uri="{FF2B5EF4-FFF2-40B4-BE49-F238E27FC236}">
                  <a16:creationId xmlns:a16="http://schemas.microsoft.com/office/drawing/2014/main" id="{7FAD9C33-7459-46E2-B27D-026C1DE017B4}"/>
                </a:ext>
              </a:extLst>
            </p:cNvPr>
            <p:cNvSpPr/>
            <p:nvPr/>
          </p:nvSpPr>
          <p:spPr>
            <a:xfrm>
              <a:off x="3206414" y="1090569"/>
              <a:ext cx="573738" cy="574442"/>
            </a:xfrm>
            <a:prstGeom prst="star7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en-US" sz="135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6218120-7CA8-44E4-9C6C-FA6649B8FB6A}"/>
                </a:ext>
              </a:extLst>
            </p:cNvPr>
            <p:cNvSpPr txBox="1"/>
            <p:nvPr/>
          </p:nvSpPr>
          <p:spPr>
            <a:xfrm>
              <a:off x="3085334" y="1645294"/>
              <a:ext cx="1293463" cy="554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800"/>
              <a:r>
                <a:rPr lang="en-US" sz="750" dirty="0">
                  <a:solidFill>
                    <a:prstClr val="black"/>
                  </a:solidFill>
                  <a:latin typeface="Calibri" panose="020F0502020204030204"/>
                </a:rPr>
                <a:t>LED #3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FC29D116-C8E7-41D3-B5FC-9DF8FF0CC922}"/>
              </a:ext>
            </a:extLst>
          </p:cNvPr>
          <p:cNvGrpSpPr/>
          <p:nvPr/>
        </p:nvGrpSpPr>
        <p:grpSpPr>
          <a:xfrm>
            <a:off x="1336090" y="695502"/>
            <a:ext cx="1379048" cy="2191644"/>
            <a:chOff x="2746567" y="1380082"/>
            <a:chExt cx="1838730" cy="2922191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F776EAFC-DC99-4B2F-A07A-375E5C576EAC}"/>
                </a:ext>
              </a:extLst>
            </p:cNvPr>
            <p:cNvGrpSpPr/>
            <p:nvPr/>
          </p:nvGrpSpPr>
          <p:grpSpPr>
            <a:xfrm>
              <a:off x="2795719" y="1391698"/>
              <a:ext cx="1514213" cy="2793976"/>
              <a:chOff x="411061" y="2533475"/>
              <a:chExt cx="1258348" cy="2197916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F9CF18D4-CD84-4AEE-B4D1-5FD2BA283612}"/>
                  </a:ext>
                </a:extLst>
              </p:cNvPr>
              <p:cNvSpPr/>
              <p:nvPr/>
            </p:nvSpPr>
            <p:spPr>
              <a:xfrm>
                <a:off x="411061" y="2533475"/>
                <a:ext cx="1258348" cy="2197916"/>
              </a:xfrm>
              <a:prstGeom prst="rect">
                <a:avLst/>
              </a:prstGeom>
              <a:solidFill>
                <a:srgbClr val="F0464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en-US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8" name="Flowchart: Or 7">
                <a:extLst>
                  <a:ext uri="{FF2B5EF4-FFF2-40B4-BE49-F238E27FC236}">
                    <a16:creationId xmlns:a16="http://schemas.microsoft.com/office/drawing/2014/main" id="{0C17D7B1-8422-454A-BFAF-4F86BEA2CBCD}"/>
                  </a:ext>
                </a:extLst>
              </p:cNvPr>
              <p:cNvSpPr/>
              <p:nvPr/>
            </p:nvSpPr>
            <p:spPr>
              <a:xfrm>
                <a:off x="838200" y="2759978"/>
                <a:ext cx="369815" cy="335560"/>
              </a:xfrm>
              <a:prstGeom prst="flowChartOr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en-US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9" name="Flowchart: Or 8">
                <a:extLst>
                  <a:ext uri="{FF2B5EF4-FFF2-40B4-BE49-F238E27FC236}">
                    <a16:creationId xmlns:a16="http://schemas.microsoft.com/office/drawing/2014/main" id="{7F17087D-245C-4BF0-B61C-49C783ED0F0E}"/>
                  </a:ext>
                </a:extLst>
              </p:cNvPr>
              <p:cNvSpPr/>
              <p:nvPr/>
            </p:nvSpPr>
            <p:spPr>
              <a:xfrm>
                <a:off x="838200" y="3442283"/>
                <a:ext cx="369815" cy="335560"/>
              </a:xfrm>
              <a:prstGeom prst="flowChartOr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en-US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10" name="Flowchart: Or 9">
                <a:extLst>
                  <a:ext uri="{FF2B5EF4-FFF2-40B4-BE49-F238E27FC236}">
                    <a16:creationId xmlns:a16="http://schemas.microsoft.com/office/drawing/2014/main" id="{752B3011-7ACE-454C-B516-F5F9CFA0F02F}"/>
                  </a:ext>
                </a:extLst>
              </p:cNvPr>
              <p:cNvSpPr/>
              <p:nvPr/>
            </p:nvSpPr>
            <p:spPr>
              <a:xfrm>
                <a:off x="838200" y="4228051"/>
                <a:ext cx="369815" cy="335560"/>
              </a:xfrm>
              <a:prstGeom prst="flowChartOr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en-US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11" name="Flowchart: Or 10">
                <a:extLst>
                  <a:ext uri="{FF2B5EF4-FFF2-40B4-BE49-F238E27FC236}">
                    <a16:creationId xmlns:a16="http://schemas.microsoft.com/office/drawing/2014/main" id="{5C9C05EC-BC1F-4715-814A-014143E56161}"/>
                  </a:ext>
                </a:extLst>
              </p:cNvPr>
              <p:cNvSpPr/>
              <p:nvPr/>
            </p:nvSpPr>
            <p:spPr>
              <a:xfrm>
                <a:off x="1132515" y="3835167"/>
                <a:ext cx="369815" cy="335560"/>
              </a:xfrm>
              <a:prstGeom prst="flowChartOr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en-US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12" name="Flowchart: Or 11">
                <a:extLst>
                  <a:ext uri="{FF2B5EF4-FFF2-40B4-BE49-F238E27FC236}">
                    <a16:creationId xmlns:a16="http://schemas.microsoft.com/office/drawing/2014/main" id="{D3D3FC56-E5CE-4A06-B31C-421AB2B99171}"/>
                  </a:ext>
                </a:extLst>
              </p:cNvPr>
              <p:cNvSpPr/>
              <p:nvPr/>
            </p:nvSpPr>
            <p:spPr>
              <a:xfrm>
                <a:off x="562761" y="3835167"/>
                <a:ext cx="369815" cy="335560"/>
              </a:xfrm>
              <a:prstGeom prst="flowChartOr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en-US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p:grp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BF16606-6F0C-4414-B254-1D9C1A641202}"/>
                </a:ext>
              </a:extLst>
            </p:cNvPr>
            <p:cNvSpPr txBox="1"/>
            <p:nvPr/>
          </p:nvSpPr>
          <p:spPr>
            <a:xfrm>
              <a:off x="3192011" y="1380082"/>
              <a:ext cx="687897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sz="1350" dirty="0">
                  <a:solidFill>
                    <a:prstClr val="black"/>
                  </a:solidFill>
                  <a:latin typeface="Calibri" panose="020F0502020204030204"/>
                </a:rPr>
                <a:t>Stop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4DFAA2A-5335-4032-B499-273DE31ECE10}"/>
                </a:ext>
              </a:extLst>
            </p:cNvPr>
            <p:cNvSpPr txBox="1"/>
            <p:nvPr/>
          </p:nvSpPr>
          <p:spPr>
            <a:xfrm>
              <a:off x="3146414" y="2230006"/>
              <a:ext cx="1002404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sz="1350" dirty="0">
                  <a:solidFill>
                    <a:prstClr val="black"/>
                  </a:solidFill>
                  <a:latin typeface="Calibri" panose="020F0502020204030204"/>
                </a:rPr>
                <a:t>Home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030186C-7698-42C2-B614-10D39E471059}"/>
                </a:ext>
              </a:extLst>
            </p:cNvPr>
            <p:cNvSpPr txBox="1"/>
            <p:nvPr/>
          </p:nvSpPr>
          <p:spPr>
            <a:xfrm>
              <a:off x="2746567" y="3354883"/>
              <a:ext cx="578565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sz="1350" dirty="0">
                  <a:solidFill>
                    <a:prstClr val="black"/>
                  </a:solidFill>
                  <a:latin typeface="Calibri" panose="020F0502020204030204"/>
                </a:rPr>
                <a:t>CW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EDF372EF-8569-4D17-A381-D55C6DDBC4D3}"/>
                </a:ext>
              </a:extLst>
            </p:cNvPr>
            <p:cNvSpPr txBox="1"/>
            <p:nvPr/>
          </p:nvSpPr>
          <p:spPr>
            <a:xfrm>
              <a:off x="3748067" y="2760682"/>
              <a:ext cx="837230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sz="1350" dirty="0">
                  <a:solidFill>
                    <a:prstClr val="black"/>
                  </a:solidFill>
                  <a:latin typeface="Calibri" panose="020F0502020204030204"/>
                </a:rPr>
                <a:t>CCW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734365DE-C882-4410-8E45-4EBBD2F31FA6}"/>
                </a:ext>
              </a:extLst>
            </p:cNvPr>
            <p:cNvSpPr txBox="1"/>
            <p:nvPr/>
          </p:nvSpPr>
          <p:spPr>
            <a:xfrm>
              <a:off x="3237746" y="3902164"/>
              <a:ext cx="693757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sz="1350" dirty="0">
                  <a:solidFill>
                    <a:prstClr val="black"/>
                  </a:solidFill>
                  <a:latin typeface="Calibri" panose="020F0502020204030204"/>
                </a:rPr>
                <a:t>FLIP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F551DA19-D2E0-4A02-AEA8-9EFFB8134F6F}"/>
              </a:ext>
            </a:extLst>
          </p:cNvPr>
          <p:cNvGrpSpPr/>
          <p:nvPr/>
        </p:nvGrpSpPr>
        <p:grpSpPr>
          <a:xfrm>
            <a:off x="2032121" y="3826434"/>
            <a:ext cx="476491" cy="415583"/>
            <a:chOff x="2935781" y="1090569"/>
            <a:chExt cx="1293460" cy="1109223"/>
          </a:xfrm>
        </p:grpSpPr>
        <p:sp>
          <p:nvSpPr>
            <p:cNvPr id="37" name="Star: 7 Points 36">
              <a:extLst>
                <a:ext uri="{FF2B5EF4-FFF2-40B4-BE49-F238E27FC236}">
                  <a16:creationId xmlns:a16="http://schemas.microsoft.com/office/drawing/2014/main" id="{7D21D076-E31D-4D7A-BDF5-A00D463C51E3}"/>
                </a:ext>
              </a:extLst>
            </p:cNvPr>
            <p:cNvSpPr/>
            <p:nvPr/>
          </p:nvSpPr>
          <p:spPr>
            <a:xfrm>
              <a:off x="3206414" y="1090569"/>
              <a:ext cx="573738" cy="574442"/>
            </a:xfrm>
            <a:prstGeom prst="star7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508FE7F-15C0-4F8E-BE52-C0AA07370D76}"/>
                </a:ext>
              </a:extLst>
            </p:cNvPr>
            <p:cNvSpPr txBox="1"/>
            <p:nvPr/>
          </p:nvSpPr>
          <p:spPr>
            <a:xfrm>
              <a:off x="2935781" y="1645294"/>
              <a:ext cx="1293460" cy="554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800"/>
              <a:r>
                <a:rPr lang="en-US" sz="750" dirty="0">
                  <a:solidFill>
                    <a:prstClr val="black"/>
                  </a:solidFill>
                  <a:latin typeface="Calibri" panose="020F0502020204030204"/>
                </a:rPr>
                <a:t>LED #2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9AF11BD-552C-4488-94E4-058A85507A3B}"/>
              </a:ext>
            </a:extLst>
          </p:cNvPr>
          <p:cNvGrpSpPr/>
          <p:nvPr/>
        </p:nvGrpSpPr>
        <p:grpSpPr>
          <a:xfrm>
            <a:off x="1635976" y="3830123"/>
            <a:ext cx="451238" cy="415583"/>
            <a:chOff x="2967509" y="1090569"/>
            <a:chExt cx="1224909" cy="1109223"/>
          </a:xfrm>
        </p:grpSpPr>
        <p:sp>
          <p:nvSpPr>
            <p:cNvPr id="40" name="Star: 7 Points 39">
              <a:extLst>
                <a:ext uri="{FF2B5EF4-FFF2-40B4-BE49-F238E27FC236}">
                  <a16:creationId xmlns:a16="http://schemas.microsoft.com/office/drawing/2014/main" id="{714E8F85-1602-4862-9AB9-1B069328D6AB}"/>
                </a:ext>
              </a:extLst>
            </p:cNvPr>
            <p:cNvSpPr/>
            <p:nvPr/>
          </p:nvSpPr>
          <p:spPr>
            <a:xfrm>
              <a:off x="3206414" y="1090569"/>
              <a:ext cx="573738" cy="574442"/>
            </a:xfrm>
            <a:prstGeom prst="star7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AEA9317B-A7AD-4737-BCEC-D380B17F880D}"/>
                </a:ext>
              </a:extLst>
            </p:cNvPr>
            <p:cNvSpPr txBox="1"/>
            <p:nvPr/>
          </p:nvSpPr>
          <p:spPr>
            <a:xfrm>
              <a:off x="2967509" y="1645294"/>
              <a:ext cx="1224909" cy="554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800"/>
              <a:r>
                <a:rPr lang="en-US" sz="750" dirty="0">
                  <a:solidFill>
                    <a:prstClr val="black"/>
                  </a:solidFill>
                  <a:latin typeface="Calibri" panose="020F0502020204030204"/>
                </a:rPr>
                <a:t>LED #1</a:t>
              </a:r>
            </a:p>
          </p:txBody>
        </p: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8517A664-140A-4A5F-B95B-28A971AC0E72}"/>
              </a:ext>
            </a:extLst>
          </p:cNvPr>
          <p:cNvSpPr/>
          <p:nvPr/>
        </p:nvSpPr>
        <p:spPr>
          <a:xfrm>
            <a:off x="6648275" y="1751955"/>
            <a:ext cx="1285613" cy="100143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r>
              <a:rPr lang="en-US" sz="1350" dirty="0">
                <a:solidFill>
                  <a:prstClr val="white"/>
                </a:solidFill>
                <a:latin typeface="Calibri" panose="020F0502020204030204"/>
              </a:rPr>
              <a:t>Motor Shield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5B5E60ED-28BA-4E78-B235-B860C5E0856D}"/>
              </a:ext>
            </a:extLst>
          </p:cNvPr>
          <p:cNvSpPr/>
          <p:nvPr/>
        </p:nvSpPr>
        <p:spPr>
          <a:xfrm>
            <a:off x="4652652" y="4280594"/>
            <a:ext cx="748718" cy="6920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r>
              <a:rPr lang="en-US" sz="900" dirty="0">
                <a:solidFill>
                  <a:prstClr val="white"/>
                </a:solidFill>
                <a:latin typeface="Calibri" panose="020F0502020204030204"/>
              </a:rPr>
              <a:t>12 VDC Motor</a:t>
            </a:r>
          </a:p>
        </p:txBody>
      </p:sp>
      <p:sp>
        <p:nvSpPr>
          <p:cNvPr id="45" name="Hexagon 44">
            <a:extLst>
              <a:ext uri="{FF2B5EF4-FFF2-40B4-BE49-F238E27FC236}">
                <a16:creationId xmlns:a16="http://schemas.microsoft.com/office/drawing/2014/main" id="{45DA29A5-2491-4AAF-A9D2-06422FA6C742}"/>
              </a:ext>
            </a:extLst>
          </p:cNvPr>
          <p:cNvSpPr/>
          <p:nvPr/>
        </p:nvSpPr>
        <p:spPr>
          <a:xfrm>
            <a:off x="3282465" y="3008024"/>
            <a:ext cx="616592" cy="401870"/>
          </a:xfrm>
          <a:prstGeom prst="hexagon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r>
              <a:rPr lang="en-US" sz="675" dirty="0">
                <a:solidFill>
                  <a:srgbClr val="FFFF00"/>
                </a:solidFill>
                <a:latin typeface="Calibri" panose="020F0502020204030204"/>
              </a:rPr>
              <a:t>Hall Effect #1</a:t>
            </a:r>
          </a:p>
        </p:txBody>
      </p:sp>
      <p:sp>
        <p:nvSpPr>
          <p:cNvPr id="46" name="Hexagon 45">
            <a:extLst>
              <a:ext uri="{FF2B5EF4-FFF2-40B4-BE49-F238E27FC236}">
                <a16:creationId xmlns:a16="http://schemas.microsoft.com/office/drawing/2014/main" id="{3BE58E5A-2E4D-4094-8BA6-6663ACC4A1F9}"/>
              </a:ext>
            </a:extLst>
          </p:cNvPr>
          <p:cNvSpPr/>
          <p:nvPr/>
        </p:nvSpPr>
        <p:spPr>
          <a:xfrm>
            <a:off x="4095925" y="3014563"/>
            <a:ext cx="616592" cy="401870"/>
          </a:xfrm>
          <a:prstGeom prst="hexagon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r>
              <a:rPr lang="en-US" sz="675" dirty="0">
                <a:solidFill>
                  <a:srgbClr val="FFFF00"/>
                </a:solidFill>
                <a:latin typeface="Calibri" panose="020F0502020204030204"/>
              </a:rPr>
              <a:t>Hall Effect #2</a:t>
            </a:r>
          </a:p>
        </p:txBody>
      </p:sp>
      <p:sp>
        <p:nvSpPr>
          <p:cNvPr id="47" name="Hexagon 46">
            <a:extLst>
              <a:ext uri="{FF2B5EF4-FFF2-40B4-BE49-F238E27FC236}">
                <a16:creationId xmlns:a16="http://schemas.microsoft.com/office/drawing/2014/main" id="{A2FFCB4C-DB6B-4AEF-AC33-7799DE7FB25A}"/>
              </a:ext>
            </a:extLst>
          </p:cNvPr>
          <p:cNvSpPr/>
          <p:nvPr/>
        </p:nvSpPr>
        <p:spPr>
          <a:xfrm>
            <a:off x="4909384" y="3000540"/>
            <a:ext cx="616592" cy="401870"/>
          </a:xfrm>
          <a:prstGeom prst="hexagon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r>
              <a:rPr lang="en-US" sz="675" dirty="0">
                <a:solidFill>
                  <a:srgbClr val="FFFF00"/>
                </a:solidFill>
                <a:latin typeface="Calibri" panose="020F0502020204030204"/>
              </a:rPr>
              <a:t>Hall Effect #3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28CFB63F-8B16-435A-9364-AC442F894DD2}"/>
              </a:ext>
            </a:extLst>
          </p:cNvPr>
          <p:cNvGrpSpPr/>
          <p:nvPr/>
        </p:nvGrpSpPr>
        <p:grpSpPr>
          <a:xfrm>
            <a:off x="3207100" y="3771692"/>
            <a:ext cx="3642920" cy="493149"/>
            <a:chOff x="4706224" y="6090407"/>
            <a:chExt cx="4857226" cy="657532"/>
          </a:xfrm>
        </p:grpSpPr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8E308763-D40F-4B4F-AFDE-26812AAE2FB1}"/>
                </a:ext>
              </a:extLst>
            </p:cNvPr>
            <p:cNvGrpSpPr/>
            <p:nvPr/>
          </p:nvGrpSpPr>
          <p:grpSpPr>
            <a:xfrm>
              <a:off x="4706224" y="6313701"/>
              <a:ext cx="4857226" cy="251670"/>
              <a:chOff x="1157681" y="6165908"/>
              <a:chExt cx="3514987" cy="251670"/>
            </a:xfrm>
          </p:grpSpPr>
          <p:sp>
            <p:nvSpPr>
              <p:cNvPr id="49" name="Plaque 48">
                <a:extLst>
                  <a:ext uri="{FF2B5EF4-FFF2-40B4-BE49-F238E27FC236}">
                    <a16:creationId xmlns:a16="http://schemas.microsoft.com/office/drawing/2014/main" id="{4F938F56-A3C1-4FB5-BAF6-6F5FFE75E4C4}"/>
                  </a:ext>
                </a:extLst>
              </p:cNvPr>
              <p:cNvSpPr/>
              <p:nvPr/>
            </p:nvSpPr>
            <p:spPr>
              <a:xfrm>
                <a:off x="1191237" y="6165908"/>
                <a:ext cx="3447875" cy="251670"/>
              </a:xfrm>
              <a:prstGeom prst="plaque">
                <a:avLst/>
              </a:prstGeom>
              <a:solidFill>
                <a:schemeClr val="bg1">
                  <a:lumMod val="6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en-US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50" name="Flowchart: Direct Access Storage 49">
                <a:extLst>
                  <a:ext uri="{FF2B5EF4-FFF2-40B4-BE49-F238E27FC236}">
                    <a16:creationId xmlns:a16="http://schemas.microsoft.com/office/drawing/2014/main" id="{10BF398F-748E-4CD3-BAB3-3A86C117B301}"/>
                  </a:ext>
                </a:extLst>
              </p:cNvPr>
              <p:cNvSpPr/>
              <p:nvPr/>
            </p:nvSpPr>
            <p:spPr>
              <a:xfrm>
                <a:off x="1157681" y="6233020"/>
                <a:ext cx="100667" cy="117445"/>
              </a:xfrm>
              <a:prstGeom prst="flowChartMagneticDrum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en-US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51" name="Flowchart: Direct Access Storage 50">
                <a:extLst>
                  <a:ext uri="{FF2B5EF4-FFF2-40B4-BE49-F238E27FC236}">
                    <a16:creationId xmlns:a16="http://schemas.microsoft.com/office/drawing/2014/main" id="{09A93CC7-6A6D-40F6-9530-485044735E9D}"/>
                  </a:ext>
                </a:extLst>
              </p:cNvPr>
              <p:cNvSpPr/>
              <p:nvPr/>
            </p:nvSpPr>
            <p:spPr>
              <a:xfrm>
                <a:off x="4572001" y="6233020"/>
                <a:ext cx="100667" cy="117445"/>
              </a:xfrm>
              <a:prstGeom prst="flowChartMagneticDrum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en-US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p:grpSp>
        <p:sp>
          <p:nvSpPr>
            <p:cNvPr id="48" name="Cylinder 47">
              <a:extLst>
                <a:ext uri="{FF2B5EF4-FFF2-40B4-BE49-F238E27FC236}">
                  <a16:creationId xmlns:a16="http://schemas.microsoft.com/office/drawing/2014/main" id="{E0FF4E16-5280-48A6-B9C0-4D3BF34EB7A4}"/>
                </a:ext>
              </a:extLst>
            </p:cNvPr>
            <p:cNvSpPr/>
            <p:nvPr/>
          </p:nvSpPr>
          <p:spPr>
            <a:xfrm>
              <a:off x="4706224" y="6090407"/>
              <a:ext cx="4857226" cy="657532"/>
            </a:xfrm>
            <a:prstGeom prst="can">
              <a:avLst/>
            </a:prstGeom>
            <a:solidFill>
              <a:schemeClr val="accent1">
                <a:alpha val="2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r>
                <a:rPr lang="en-US" sz="1350" dirty="0">
                  <a:solidFill>
                    <a:prstClr val="white"/>
                  </a:solidFill>
                  <a:latin typeface="Calibri" panose="020F0502020204030204"/>
                </a:rPr>
                <a:t>Turntable</a:t>
              </a:r>
            </a:p>
          </p:txBody>
        </p:sp>
      </p:grp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D36EF05B-435C-4F5A-8A14-5FF21B618C86}"/>
              </a:ext>
            </a:extLst>
          </p:cNvPr>
          <p:cNvCxnSpPr/>
          <p:nvPr/>
        </p:nvCxnSpPr>
        <p:spPr>
          <a:xfrm>
            <a:off x="2508613" y="2176602"/>
            <a:ext cx="511954" cy="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B87AD743-4654-4CE3-A324-C1613122B8DA}"/>
              </a:ext>
            </a:extLst>
          </p:cNvPr>
          <p:cNvSpPr txBox="1"/>
          <p:nvPr/>
        </p:nvSpPr>
        <p:spPr>
          <a:xfrm>
            <a:off x="2837381" y="1974241"/>
            <a:ext cx="361165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US" sz="750" dirty="0">
                <a:solidFill>
                  <a:srgbClr val="FF0000"/>
                </a:solidFill>
                <a:latin typeface="Calibri" panose="020F0502020204030204"/>
              </a:rPr>
              <a:t>AI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616BCA4-AF57-43A7-8198-17213727E9F1}"/>
              </a:ext>
            </a:extLst>
          </p:cNvPr>
          <p:cNvSpPr txBox="1"/>
          <p:nvPr/>
        </p:nvSpPr>
        <p:spPr>
          <a:xfrm>
            <a:off x="5664177" y="1585057"/>
            <a:ext cx="361165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US" sz="750" dirty="0">
                <a:solidFill>
                  <a:srgbClr val="FF0000"/>
                </a:solidFill>
                <a:latin typeface="Calibri" panose="020F0502020204030204"/>
              </a:rPr>
              <a:t>AI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79EBE892-B8F4-4F97-828D-01F167DBEFE7}"/>
              </a:ext>
            </a:extLst>
          </p:cNvPr>
          <p:cNvCxnSpPr>
            <a:cxnSpLocks/>
            <a:stCxn id="17" idx="2"/>
          </p:cNvCxnSpPr>
          <p:nvPr/>
        </p:nvCxnSpPr>
        <p:spPr>
          <a:xfrm flipH="1">
            <a:off x="5565108" y="1394891"/>
            <a:ext cx="1" cy="35706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FF9EC07D-18C2-4B99-BF2A-F3CEB948BB62}"/>
              </a:ext>
            </a:extLst>
          </p:cNvPr>
          <p:cNvCxnSpPr>
            <a:cxnSpLocks/>
            <a:endCxn id="4" idx="2"/>
          </p:cNvCxnSpPr>
          <p:nvPr/>
        </p:nvCxnSpPr>
        <p:spPr>
          <a:xfrm flipV="1">
            <a:off x="3765582" y="1264918"/>
            <a:ext cx="1" cy="448172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BAB7757C-1EA7-4DD0-9509-0D7D5FE0B353}"/>
              </a:ext>
            </a:extLst>
          </p:cNvPr>
          <p:cNvSpPr txBox="1"/>
          <p:nvPr/>
        </p:nvSpPr>
        <p:spPr>
          <a:xfrm>
            <a:off x="3765582" y="1440387"/>
            <a:ext cx="361165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US" sz="750" dirty="0">
                <a:solidFill>
                  <a:srgbClr val="FF0000"/>
                </a:solidFill>
                <a:latin typeface="Calibri" panose="020F0502020204030204"/>
              </a:rPr>
              <a:t>I2C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BAB49CB1-DBAC-44EE-BDCF-156CA03EA5CB}"/>
              </a:ext>
            </a:extLst>
          </p:cNvPr>
          <p:cNvCxnSpPr>
            <a:cxnSpLocks/>
            <a:stCxn id="31" idx="3"/>
            <a:endCxn id="43" idx="1"/>
          </p:cNvCxnSpPr>
          <p:nvPr/>
        </p:nvCxnSpPr>
        <p:spPr>
          <a:xfrm flipV="1">
            <a:off x="5773144" y="2252673"/>
            <a:ext cx="875132" cy="1887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D4C9D9FE-3669-45BB-8A7A-46DAF9CA9A34}"/>
              </a:ext>
            </a:extLst>
          </p:cNvPr>
          <p:cNvSpPr txBox="1"/>
          <p:nvPr/>
        </p:nvSpPr>
        <p:spPr>
          <a:xfrm>
            <a:off x="5762271" y="2077834"/>
            <a:ext cx="42830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US" sz="750" dirty="0">
                <a:solidFill>
                  <a:srgbClr val="FF0000"/>
                </a:solidFill>
                <a:latin typeface="Calibri" panose="020F0502020204030204"/>
              </a:rPr>
              <a:t>DO x 4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EE4B48A-739F-4271-96F2-010CE4F69854}"/>
              </a:ext>
            </a:extLst>
          </p:cNvPr>
          <p:cNvSpPr txBox="1"/>
          <p:nvPr/>
        </p:nvSpPr>
        <p:spPr>
          <a:xfrm>
            <a:off x="2567326" y="2864063"/>
            <a:ext cx="42830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US" sz="750" dirty="0">
                <a:solidFill>
                  <a:srgbClr val="FF0000"/>
                </a:solidFill>
                <a:latin typeface="Calibri" panose="020F0502020204030204"/>
              </a:rPr>
              <a:t>DO x 3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4B6991E9-25C1-4F5B-8E7B-F34EE0CF3123}"/>
              </a:ext>
            </a:extLst>
          </p:cNvPr>
          <p:cNvCxnSpPr>
            <a:cxnSpLocks/>
          </p:cNvCxnSpPr>
          <p:nvPr/>
        </p:nvCxnSpPr>
        <p:spPr>
          <a:xfrm flipH="1">
            <a:off x="2237497" y="2765737"/>
            <a:ext cx="899600" cy="1005956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B9EEAC38-E274-4DC2-BAD4-CCC8E25AFAA4}"/>
              </a:ext>
            </a:extLst>
          </p:cNvPr>
          <p:cNvSpPr txBox="1"/>
          <p:nvPr/>
        </p:nvSpPr>
        <p:spPr>
          <a:xfrm>
            <a:off x="3621537" y="2782051"/>
            <a:ext cx="288089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US" sz="750" dirty="0">
                <a:solidFill>
                  <a:srgbClr val="FF0000"/>
                </a:solidFill>
                <a:latin typeface="Calibri" panose="020F0502020204030204"/>
              </a:rPr>
              <a:t>DI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AC30909F-213C-40B0-A070-D776732D1989}"/>
              </a:ext>
            </a:extLst>
          </p:cNvPr>
          <p:cNvCxnSpPr>
            <a:cxnSpLocks/>
          </p:cNvCxnSpPr>
          <p:nvPr/>
        </p:nvCxnSpPr>
        <p:spPr>
          <a:xfrm flipV="1">
            <a:off x="3601543" y="2753391"/>
            <a:ext cx="0" cy="26321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A5966449-FD27-47CE-9B0E-AA35BF416101}"/>
              </a:ext>
            </a:extLst>
          </p:cNvPr>
          <p:cNvCxnSpPr>
            <a:cxnSpLocks/>
          </p:cNvCxnSpPr>
          <p:nvPr/>
        </p:nvCxnSpPr>
        <p:spPr>
          <a:xfrm flipV="1">
            <a:off x="4404221" y="2742778"/>
            <a:ext cx="0" cy="26321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C4798826-4A4B-4EAD-A711-49CFA4904115}"/>
              </a:ext>
            </a:extLst>
          </p:cNvPr>
          <p:cNvCxnSpPr>
            <a:cxnSpLocks/>
          </p:cNvCxnSpPr>
          <p:nvPr/>
        </p:nvCxnSpPr>
        <p:spPr>
          <a:xfrm flipV="1">
            <a:off x="5217680" y="2765737"/>
            <a:ext cx="0" cy="26321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506586C4-6CAF-4FC5-9821-B895B765CD0C}"/>
              </a:ext>
            </a:extLst>
          </p:cNvPr>
          <p:cNvSpPr txBox="1"/>
          <p:nvPr/>
        </p:nvSpPr>
        <p:spPr>
          <a:xfrm>
            <a:off x="4392283" y="2774107"/>
            <a:ext cx="288089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US" sz="750" dirty="0">
                <a:solidFill>
                  <a:srgbClr val="FF0000"/>
                </a:solidFill>
                <a:latin typeface="Calibri" panose="020F0502020204030204"/>
              </a:rPr>
              <a:t>DI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8929E021-115E-4A56-BFAF-06EE069D8181}"/>
              </a:ext>
            </a:extLst>
          </p:cNvPr>
          <p:cNvSpPr txBox="1"/>
          <p:nvPr/>
        </p:nvSpPr>
        <p:spPr>
          <a:xfrm>
            <a:off x="5240050" y="2771031"/>
            <a:ext cx="288089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US" sz="750" dirty="0">
                <a:solidFill>
                  <a:srgbClr val="FF0000"/>
                </a:solidFill>
                <a:latin typeface="Calibri" panose="020F0502020204030204"/>
              </a:rPr>
              <a:t>DI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E82C9AFD-CF86-4EEF-AFA1-548130A5BD9A}"/>
              </a:ext>
            </a:extLst>
          </p:cNvPr>
          <p:cNvSpPr txBox="1"/>
          <p:nvPr/>
        </p:nvSpPr>
        <p:spPr>
          <a:xfrm>
            <a:off x="6628541" y="4204421"/>
            <a:ext cx="84636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US" sz="750" dirty="0">
                <a:solidFill>
                  <a:srgbClr val="FF0000"/>
                </a:solidFill>
                <a:latin typeface="Calibri" panose="020F0502020204030204"/>
              </a:rPr>
              <a:t>Magnet on Bridge</a:t>
            </a:r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89E678B6-EEC1-4444-B91B-E8FE5074C2A3}"/>
              </a:ext>
            </a:extLst>
          </p:cNvPr>
          <p:cNvCxnSpPr>
            <a:cxnSpLocks/>
          </p:cNvCxnSpPr>
          <p:nvPr/>
        </p:nvCxnSpPr>
        <p:spPr>
          <a:xfrm>
            <a:off x="7806313" y="2753391"/>
            <a:ext cx="15224" cy="1873248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4BC0E2AF-9F81-4FD7-9C2C-8C9EB8661715}"/>
              </a:ext>
            </a:extLst>
          </p:cNvPr>
          <p:cNvCxnSpPr>
            <a:cxnSpLocks/>
            <a:endCxn id="44" idx="6"/>
          </p:cNvCxnSpPr>
          <p:nvPr/>
        </p:nvCxnSpPr>
        <p:spPr>
          <a:xfrm flipH="1">
            <a:off x="5401370" y="4626639"/>
            <a:ext cx="2420167" cy="1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A7099F34-BE25-4B44-9159-D5A03F725411}"/>
              </a:ext>
            </a:extLst>
          </p:cNvPr>
          <p:cNvCxnSpPr>
            <a:cxnSpLocks/>
          </p:cNvCxnSpPr>
          <p:nvPr/>
        </p:nvCxnSpPr>
        <p:spPr>
          <a:xfrm>
            <a:off x="7071817" y="1371809"/>
            <a:ext cx="0" cy="380146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47544897-3CF3-41C3-B782-7138BD41C5C9}"/>
              </a:ext>
            </a:extLst>
          </p:cNvPr>
          <p:cNvCxnSpPr>
            <a:cxnSpLocks/>
            <a:stCxn id="7" idx="1"/>
          </p:cNvCxnSpPr>
          <p:nvPr/>
        </p:nvCxnSpPr>
        <p:spPr>
          <a:xfrm flipH="1">
            <a:off x="5785849" y="1216115"/>
            <a:ext cx="1019636" cy="744327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45820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D33D1B-5F15-4372-A09C-718A862075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505" y="115291"/>
            <a:ext cx="7886700" cy="430832"/>
          </a:xfrm>
        </p:spPr>
        <p:txBody>
          <a:bodyPr>
            <a:normAutofit fontScale="90000"/>
          </a:bodyPr>
          <a:lstStyle/>
          <a:p>
            <a:r>
              <a:rPr lang="en-US" dirty="0"/>
              <a:t>Turntable SW Classes and Usage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F433DCB-0F01-4591-87F2-39D256C74C78}"/>
              </a:ext>
            </a:extLst>
          </p:cNvPr>
          <p:cNvSpPr/>
          <p:nvPr/>
        </p:nvSpPr>
        <p:spPr>
          <a:xfrm>
            <a:off x="497964" y="1648917"/>
            <a:ext cx="1135660" cy="430832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LCD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9CF18D4-CD84-4AEE-B4D1-5FD2BA283612}"/>
              </a:ext>
            </a:extLst>
          </p:cNvPr>
          <p:cNvSpPr/>
          <p:nvPr/>
        </p:nvSpPr>
        <p:spPr>
          <a:xfrm>
            <a:off x="518146" y="1090827"/>
            <a:ext cx="1135660" cy="399999"/>
          </a:xfrm>
          <a:prstGeom prst="rect">
            <a:avLst/>
          </a:prstGeom>
          <a:solidFill>
            <a:srgbClr val="F046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4DFAA2A-5335-4032-B499-273DE31ECE10}"/>
              </a:ext>
            </a:extLst>
          </p:cNvPr>
          <p:cNvSpPr txBox="1"/>
          <p:nvPr/>
        </p:nvSpPr>
        <p:spPr>
          <a:xfrm>
            <a:off x="550792" y="1156116"/>
            <a:ext cx="108283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LED2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517A664-140A-4A5F-B95B-28A971AC0E72}"/>
              </a:ext>
            </a:extLst>
          </p:cNvPr>
          <p:cNvSpPr/>
          <p:nvPr/>
        </p:nvSpPr>
        <p:spPr>
          <a:xfrm>
            <a:off x="502595" y="2237840"/>
            <a:ext cx="1151212" cy="43083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r>
              <a:rPr lang="en-US" sz="1350" dirty="0">
                <a:solidFill>
                  <a:prstClr val="white"/>
                </a:solidFill>
                <a:latin typeface="Calibri" panose="020F0502020204030204"/>
              </a:rPr>
              <a:t>Motor</a:t>
            </a:r>
          </a:p>
        </p:txBody>
      </p:sp>
      <p:sp>
        <p:nvSpPr>
          <p:cNvPr id="45" name="Hexagon 44">
            <a:extLst>
              <a:ext uri="{FF2B5EF4-FFF2-40B4-BE49-F238E27FC236}">
                <a16:creationId xmlns:a16="http://schemas.microsoft.com/office/drawing/2014/main" id="{45DA29A5-2491-4AAF-A9D2-06422FA6C742}"/>
              </a:ext>
            </a:extLst>
          </p:cNvPr>
          <p:cNvSpPr/>
          <p:nvPr/>
        </p:nvSpPr>
        <p:spPr>
          <a:xfrm>
            <a:off x="438851" y="2869740"/>
            <a:ext cx="1210837" cy="401870"/>
          </a:xfrm>
          <a:prstGeom prst="hexagon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r>
              <a:rPr lang="en-US" sz="1200" dirty="0">
                <a:solidFill>
                  <a:srgbClr val="FFFF00"/>
                </a:solidFill>
                <a:latin typeface="Calibri" panose="020F0502020204030204"/>
              </a:rPr>
              <a:t>Button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F910C6BC-BF87-40BA-8A8E-999E224FB3EB}"/>
              </a:ext>
            </a:extLst>
          </p:cNvPr>
          <p:cNvSpPr/>
          <p:nvPr/>
        </p:nvSpPr>
        <p:spPr>
          <a:xfrm>
            <a:off x="497964" y="3486150"/>
            <a:ext cx="1151212" cy="430830"/>
          </a:xfrm>
          <a:prstGeom prst="rect">
            <a:avLst/>
          </a:prstGeom>
          <a:solidFill>
            <a:srgbClr val="5EEC3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r>
              <a:rPr lang="en-US" sz="1350" dirty="0" err="1">
                <a:solidFill>
                  <a:schemeClr val="tx1"/>
                </a:solidFill>
                <a:latin typeface="Calibri" panose="020F0502020204030204"/>
              </a:rPr>
              <a:t>DblDelay</a:t>
            </a:r>
            <a:endParaRPr lang="en-US" sz="1350" dirty="0">
              <a:solidFill>
                <a:schemeClr val="tx1"/>
              </a:solidFill>
              <a:latin typeface="Calibri" panose="020F0502020204030204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878FBC2-DA87-4A00-9461-754D778DD176}"/>
              </a:ext>
            </a:extLst>
          </p:cNvPr>
          <p:cNvSpPr txBox="1"/>
          <p:nvPr/>
        </p:nvSpPr>
        <p:spPr>
          <a:xfrm>
            <a:off x="1752600" y="913128"/>
            <a:ext cx="68934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LED objects allow for blinking LED’s without using delays. Can read current state, temporarily override, and then restore state.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9CBD6857-AF59-41E0-AA45-64A6EBD575DF}"/>
              </a:ext>
            </a:extLst>
          </p:cNvPr>
          <p:cNvSpPr txBox="1"/>
          <p:nvPr/>
        </p:nvSpPr>
        <p:spPr>
          <a:xfrm>
            <a:off x="1752600" y="1679667"/>
            <a:ext cx="640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Treat LCD display as an object writing data to specific locations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B3CCBE06-472F-4BAC-B2EB-AD0598408304}"/>
              </a:ext>
            </a:extLst>
          </p:cNvPr>
          <p:cNvSpPr txBox="1"/>
          <p:nvPr/>
        </p:nvSpPr>
        <p:spPr>
          <a:xfrm>
            <a:off x="1752600" y="2289414"/>
            <a:ext cx="640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Treat motor as a software object with stop, start, speed, direction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7E18425-CEB3-45C2-BBC2-18E5EB2603D5}"/>
              </a:ext>
            </a:extLst>
          </p:cNvPr>
          <p:cNvSpPr txBox="1"/>
          <p:nvPr/>
        </p:nvSpPr>
        <p:spPr>
          <a:xfrm>
            <a:off x="1752600" y="2886009"/>
            <a:ext cx="701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Treat button and sensor inputs as a software object with debouncing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966FF316-3BFD-4456-911F-F1071CA25C7E}"/>
              </a:ext>
            </a:extLst>
          </p:cNvPr>
          <p:cNvSpPr txBox="1"/>
          <p:nvPr/>
        </p:nvSpPr>
        <p:spPr>
          <a:xfrm>
            <a:off x="1752600" y="3378399"/>
            <a:ext cx="701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General purpose timer class … allowing ‘on delay’ and ‘off delay’ but without using the native and dreaded delay() function.</a:t>
            </a:r>
          </a:p>
        </p:txBody>
      </p:sp>
    </p:spTree>
    <p:extLst>
      <p:ext uri="{BB962C8B-B14F-4D97-AF65-F5344CB8AC3E}">
        <p14:creationId xmlns:p14="http://schemas.microsoft.com/office/powerpoint/2010/main" val="4564626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E6CE25-34FB-4714-9DAA-1CEAE4715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756" y="2416323"/>
            <a:ext cx="8345486" cy="1021556"/>
          </a:xfrm>
        </p:spPr>
        <p:txBody>
          <a:bodyPr>
            <a:normAutofit fontScale="90000"/>
          </a:bodyPr>
          <a:lstStyle/>
          <a:p>
            <a:r>
              <a:rPr lang="en-US" dirty="0"/>
              <a:t>Ground Work - Types and Structures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0AB60C3-939D-43D0-812C-6CEDD6D880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0" y="1276350"/>
            <a:ext cx="7772400" cy="1125140"/>
          </a:xfrm>
        </p:spPr>
        <p:txBody>
          <a:bodyPr/>
          <a:lstStyle/>
          <a:p>
            <a:r>
              <a:rPr lang="en-US" dirty="0"/>
              <a:t>Part 2</a:t>
            </a:r>
          </a:p>
        </p:txBody>
      </p:sp>
    </p:spTree>
    <p:extLst>
      <p:ext uri="{BB962C8B-B14F-4D97-AF65-F5344CB8AC3E}">
        <p14:creationId xmlns:p14="http://schemas.microsoft.com/office/powerpoint/2010/main" val="3972481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Ground Work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04064" y="1139762"/>
            <a:ext cx="7392136" cy="37941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Variable </a:t>
            </a:r>
            <a:r>
              <a:rPr lang="en-US" sz="2400" b="1" dirty="0"/>
              <a:t>Types</a:t>
            </a:r>
          </a:p>
          <a:p>
            <a:pPr marL="457200" lvl="1">
              <a:spcBef>
                <a:spcPts val="0"/>
              </a:spcBef>
            </a:pPr>
            <a:r>
              <a:rPr lang="en-US" sz="1800" dirty="0"/>
              <a:t>int, bool, string, float, char[]   (and others)</a:t>
            </a:r>
          </a:p>
          <a:p>
            <a:pPr marL="457200" lvl="1">
              <a:spcBef>
                <a:spcPts val="0"/>
              </a:spcBef>
            </a:pPr>
            <a:r>
              <a:rPr lang="en-US" sz="1800" dirty="0"/>
              <a:t>Underneath all of these it is just bits and bytes of binary code</a:t>
            </a:r>
          </a:p>
          <a:p>
            <a:pPr marL="457200" lvl="1">
              <a:spcBef>
                <a:spcPts val="0"/>
              </a:spcBef>
            </a:pPr>
            <a:r>
              <a:rPr lang="en-US" sz="1800" dirty="0"/>
              <a:t>When we declare a type we tell the compiler how to interpret the binary</a:t>
            </a:r>
          </a:p>
          <a:p>
            <a:pPr marL="457200" lvl="1">
              <a:spcBef>
                <a:spcPts val="0"/>
              </a:spcBef>
            </a:pPr>
            <a:endParaRPr lang="en-US" sz="1800" dirty="0"/>
          </a:p>
          <a:p>
            <a:pPr marL="457200" lvl="1">
              <a:spcBef>
                <a:spcPts val="0"/>
              </a:spcBef>
            </a:pPr>
            <a:r>
              <a:rPr lang="en-US" sz="1800" dirty="0"/>
              <a:t>This is ‘bread and butter’ for programming in Arduino (and C++) </a:t>
            </a:r>
          </a:p>
          <a:p>
            <a:pPr marL="457200" lvl="1">
              <a:spcBef>
                <a:spcPts val="0"/>
              </a:spcBef>
            </a:pPr>
            <a:endParaRPr lang="en-US" sz="1800" dirty="0"/>
          </a:p>
          <a:p>
            <a:pPr marL="685800" lvl="1" indent="0">
              <a:spcBef>
                <a:spcPts val="0"/>
              </a:spcBef>
              <a:buNone/>
            </a:pPr>
            <a:r>
              <a:rPr lang="en-US" sz="1400" b="1" dirty="0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400" dirty="0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x = 5;                     // normally a 16 bit integer</a:t>
            </a:r>
          </a:p>
          <a:p>
            <a:pPr marL="685800" lvl="1" indent="0">
              <a:spcBef>
                <a:spcPts val="0"/>
              </a:spcBef>
              <a:buNone/>
            </a:pPr>
            <a:r>
              <a:rPr lang="en-US" sz="1400" b="1" dirty="0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bool</a:t>
            </a:r>
            <a:r>
              <a:rPr lang="en-US" sz="1400" dirty="0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 err="1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isPlaying</a:t>
            </a:r>
            <a:r>
              <a:rPr lang="en-US" sz="1400" dirty="0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false;        // a Boolean is true/false</a:t>
            </a:r>
          </a:p>
          <a:p>
            <a:pPr marL="685800" lvl="1" indent="0">
              <a:spcBef>
                <a:spcPts val="0"/>
              </a:spcBef>
              <a:buNone/>
            </a:pPr>
            <a:r>
              <a:rPr lang="en-US" sz="1400" b="1" dirty="0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1400" dirty="0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 err="1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fname</a:t>
            </a:r>
            <a:r>
              <a:rPr lang="en-US" sz="1400" dirty="0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“Fred”;         // a string represents text</a:t>
            </a:r>
          </a:p>
          <a:p>
            <a:pPr marL="171450" lvl="1" indent="0">
              <a:spcBef>
                <a:spcPts val="0"/>
              </a:spcBef>
              <a:buNone/>
            </a:pPr>
            <a:endParaRPr lang="en-US" sz="1800" dirty="0"/>
          </a:p>
          <a:p>
            <a:pPr marL="457200" lvl="1">
              <a:spcBef>
                <a:spcPts val="0"/>
              </a:spcBef>
            </a:pPr>
            <a:endParaRPr lang="en-US" sz="18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65B5E1-D501-4FB5-903E-12C3DF9EB73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4583336"/>
            <a:ext cx="1028700" cy="457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6338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161924-software-development-template-16x9.pptx" id="{D29C7D62-FF9B-42DB-B3F3-E43E95488BC2}" vid="{0ED04EA4-AC88-4EA6-80F4-BC371EFF9CAC}"/>
    </a:ext>
  </a:extLst>
</a:theme>
</file>

<file path=ppt/theme/theme2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resentation2" id="{4DD37973-5B31-4A12-B2A3-381F812EF5B4}" vid="{05C0D6A1-2EC7-4C38-A5D0-2E59927C1D57}"/>
    </a:ext>
  </a:extLst>
</a:theme>
</file>

<file path=ppt/theme/theme3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161924-software-development-template-16x9</Template>
  <TotalTime>1373</TotalTime>
  <Words>5229</Words>
  <Application>Microsoft Office PowerPoint</Application>
  <PresentationFormat>On-screen Show (16:9)</PresentationFormat>
  <Paragraphs>642</Paragraphs>
  <Slides>47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47</vt:i4>
      </vt:variant>
    </vt:vector>
  </HeadingPairs>
  <TitlesOfParts>
    <vt:vector size="55" baseType="lpstr">
      <vt:lpstr>Arial</vt:lpstr>
      <vt:lpstr>Calibri</vt:lpstr>
      <vt:lpstr>Calibri Light</vt:lpstr>
      <vt:lpstr>Courier New</vt:lpstr>
      <vt:lpstr>Wingdings</vt:lpstr>
      <vt:lpstr>Office Theme</vt:lpstr>
      <vt:lpstr>Default Design</vt:lpstr>
      <vt:lpstr>1_Office Theme</vt:lpstr>
      <vt:lpstr>Arduino Class Programming with Examples</vt:lpstr>
      <vt:lpstr>Agenda</vt:lpstr>
      <vt:lpstr>Motivation</vt:lpstr>
      <vt:lpstr>My Motivation</vt:lpstr>
      <vt:lpstr>My Motivation</vt:lpstr>
      <vt:lpstr>Turntable HW Block Diagram</vt:lpstr>
      <vt:lpstr>Turntable SW Classes and Usage</vt:lpstr>
      <vt:lpstr>Ground Work - Types and Structures</vt:lpstr>
      <vt:lpstr>Ground Work</vt:lpstr>
      <vt:lpstr>Types and Structures</vt:lpstr>
      <vt:lpstr>Types and Structures</vt:lpstr>
      <vt:lpstr>Basic Concepts - What is a Class ? - How does it work?</vt:lpstr>
      <vt:lpstr>New Concept: A software Class</vt:lpstr>
      <vt:lpstr>A Software Class</vt:lpstr>
      <vt:lpstr>Basic Concepts</vt:lpstr>
      <vt:lpstr>LED2 is just an Example (We could be talking about a servo class)</vt:lpstr>
      <vt:lpstr>Sample Code Fragments </vt:lpstr>
      <vt:lpstr>Going a little Deeper</vt:lpstr>
      <vt:lpstr>A peek Under the Covers : The Constructor</vt:lpstr>
      <vt:lpstr>A peek Under the Covers : the on() property</vt:lpstr>
      <vt:lpstr>PowerPoint Presentation</vt:lpstr>
      <vt:lpstr>Example Code </vt:lpstr>
      <vt:lpstr>Side discussion - File Locations</vt:lpstr>
      <vt:lpstr>The Header File</vt:lpstr>
      <vt:lpstr>The C++ part</vt:lpstr>
      <vt:lpstr>In your Main Program</vt:lpstr>
      <vt:lpstr>Summary: How it all works together</vt:lpstr>
      <vt:lpstr>Why use a Class? </vt:lpstr>
      <vt:lpstr>Why use a Class?</vt:lpstr>
      <vt:lpstr>The Key Points</vt:lpstr>
      <vt:lpstr>PowerPoint Presentation</vt:lpstr>
      <vt:lpstr>Inspecting the LED2 Class in detail  </vt:lpstr>
      <vt:lpstr>The full Led2 class</vt:lpstr>
      <vt:lpstr>Live Demo Time</vt:lpstr>
      <vt:lpstr>Going deeper with a code review….</vt:lpstr>
      <vt:lpstr>Recap</vt:lpstr>
      <vt:lpstr>PowerPoint Presentation</vt:lpstr>
      <vt:lpstr>Backup Material  </vt:lpstr>
      <vt:lpstr>Some More Examples  (+ Inspecting Class Programming)</vt:lpstr>
      <vt:lpstr>Ground Work – Types and Structures</vt:lpstr>
      <vt:lpstr>Why Not use a Class?</vt:lpstr>
      <vt:lpstr>Lessons Learned</vt:lpstr>
      <vt:lpstr>LED2.H</vt:lpstr>
      <vt:lpstr>LED2.CPP  (1/3)</vt:lpstr>
      <vt:lpstr>LED2.CPP  (2/3)</vt:lpstr>
      <vt:lpstr>LED2.CPP  (3/3)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Arduino Class Usage and Programming</dc:title>
  <dc:creator>Alan Lomax</dc:creator>
  <cp:lastModifiedBy>Alan Lomax</cp:lastModifiedBy>
  <cp:revision>46</cp:revision>
  <dcterms:created xsi:type="dcterms:W3CDTF">2021-08-19T02:00:20Z</dcterms:created>
  <dcterms:modified xsi:type="dcterms:W3CDTF">2021-12-01T16:54:45Z</dcterms:modified>
</cp:coreProperties>
</file>